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785" r:id="rId3"/>
    <p:sldId id="271" r:id="rId4"/>
    <p:sldId id="315" r:id="rId5"/>
    <p:sldId id="316" r:id="rId6"/>
    <p:sldId id="812" r:id="rId7"/>
    <p:sldId id="317" r:id="rId8"/>
    <p:sldId id="319" r:id="rId9"/>
    <p:sldId id="318" r:id="rId10"/>
    <p:sldId id="323" r:id="rId11"/>
    <p:sldId id="320" r:id="rId12"/>
    <p:sldId id="324" r:id="rId13"/>
    <p:sldId id="325" r:id="rId14"/>
    <p:sldId id="777" r:id="rId15"/>
    <p:sldId id="778" r:id="rId16"/>
    <p:sldId id="779" r:id="rId17"/>
    <p:sldId id="780" r:id="rId18"/>
    <p:sldId id="321" r:id="rId19"/>
    <p:sldId id="781" r:id="rId20"/>
    <p:sldId id="782" r:id="rId21"/>
    <p:sldId id="783" r:id="rId22"/>
    <p:sldId id="784" r:id="rId23"/>
    <p:sldId id="272" r:id="rId24"/>
    <p:sldId id="786" r:id="rId25"/>
    <p:sldId id="787" r:id="rId26"/>
    <p:sldId id="788" r:id="rId27"/>
    <p:sldId id="273" r:id="rId28"/>
    <p:sldId id="274" r:id="rId29"/>
    <p:sldId id="790" r:id="rId30"/>
    <p:sldId id="791" r:id="rId31"/>
    <p:sldId id="792" r:id="rId32"/>
    <p:sldId id="789" r:id="rId33"/>
    <p:sldId id="794" r:id="rId34"/>
    <p:sldId id="795" r:id="rId35"/>
    <p:sldId id="796" r:id="rId36"/>
    <p:sldId id="793" r:id="rId37"/>
    <p:sldId id="797" r:id="rId38"/>
    <p:sldId id="799" r:id="rId39"/>
    <p:sldId id="275" r:id="rId40"/>
    <p:sldId id="798" r:id="rId41"/>
    <p:sldId id="800" r:id="rId42"/>
    <p:sldId id="810" r:id="rId43"/>
    <p:sldId id="811" r:id="rId44"/>
    <p:sldId id="313" r:id="rId45"/>
    <p:sldId id="801" r:id="rId46"/>
    <p:sldId id="802" r:id="rId47"/>
    <p:sldId id="803" r:id="rId48"/>
    <p:sldId id="804" r:id="rId49"/>
    <p:sldId id="805" r:id="rId50"/>
    <p:sldId id="806" r:id="rId51"/>
    <p:sldId id="808" r:id="rId52"/>
    <p:sldId id="809" r:id="rId53"/>
    <p:sldId id="80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DBA"/>
    <a:srgbClr val="E32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3826" autoAdjust="0"/>
  </p:normalViewPr>
  <p:slideViewPr>
    <p:cSldViewPr snapToGrid="0">
      <p:cViewPr varScale="1">
        <p:scale>
          <a:sx n="74" d="100"/>
          <a:sy n="74" d="100"/>
        </p:scale>
        <p:origin x="5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1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09:13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-30-2 1468 0 0,'0'0'638'0'0,"-3"0"-332"0"0,2 0-30 0 0,1 0-56 0 0,0 12-12 0 0,18 28-32 0 0,8-8-32 0 0,7 8-76 0 0,13 10-22 0 0,9 17-30 0 0,11 15-8 0 0,4 24-88 0 0,7 11-96 0 0,-9 2-170 0 0,-10-6-118 0 0,-11-27 282 0 0</inkml:trace>
  <inkml:trace contextRef="#ctx0" brushRef="#br0" timeOffset="0.99">448 54 820 0 0,'0'3'562'0'0,"2"1"-30"0"0,-4 0-64 0 0,-1 4 0 0 0,-5 9-128 0 0,-4 2-80 0 0,-16 13-130 0 0,-6 6-50 0 0,-18 16-58 0 0,-5 19-14 0 0,-5 22-26 0 0,-3 4-54 0 0,-3 8-228 0 0,6-2-298 0 0,7-8 372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15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19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25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41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45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49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55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9:00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17:08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17:16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17:19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18:35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18:41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06:24:44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-40-2 1468 0 0,'0'0'638'0'0,"-2"0"-332"0"0,2 0-30 0 0,0 0-56 0 0,0 8-12 0 0,12 18-32 0 0,4-5-32 0 0,6 5-76 0 0,8 6-22 0 0,6 12-30 0 0,7 10-8 0 0,2 14-88 0 0,6 9-96 0 0,-7 0-170 0 0,-7-3-118 0 0,-6-18 282 0 0</inkml:trace>
  <inkml:trace contextRef="#ctx0" brushRef="#br0" timeOffset="1">272 35 820 0 0,'0'1'562'0'0,"1"2"-30"0"0,-2 0-64 0 0,-1 2 0 0 0,-3 6-128 0 0,-4 2-80 0 0,-9 7-130 0 0,-4 5-50 0 0,-12 10-58 0 0,-2 13-14 0 0,-5 14-26 0 0,-2 2-54 0 0,-1 6-228 0 0,4-2-298 0 0,4-5 372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01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.14748E9" units="cm"/>
          <inkml:channel name="Y" type="integer" max="2.14748E9" units="cm"/>
          <inkml:channel name="F" type="integer" max="8192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A" name="resolution" value="360" units="1/deg"/>
          <inkml:channelProperty channel="OE" name="resolution" value="90" units="1/deg"/>
        </inkml:channelProperties>
      </inkml:inkSource>
      <inkml:timestamp xml:id="ts0" timeString="2020-06-06T15:18:09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-43-2 1468 0 0,'0'0'638'0'0,"-1"0"-332"0"0,1 0-30 0 0,0 0-56 0 0,0 7-12 0 0,10 15-32 0 0,4-4-32 0 0,4 4-76 0 0,8 6-22 0 0,5 9-30 0 0,6 10-8 0 0,1 11-88 0 0,6 8-96 0 0,-7-1-170 0 0,-5-1-118 0 0,-5-16 282 0 0</inkml:trace>
  <inkml:trace contextRef="#ctx0" brushRef="#br0" timeOffset="1">224 30 820 0 0,'0'1'562'0'0,"1"1"-30"0"0,-2 1-64 0 0,0 1 0 0 0,-4 5-128 0 0,-2 2-80 0 0,-9 7-130 0 0,-3 3-50 0 0,-10 9-58 0 0,-1 11-14 0 0,-6 12-26 0 0,0 2-54 0 0,-2 5-228 0 0,4-2-298 0 0,3-4 372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11EC3-2FB6-4766-853E-D8091DA08F41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D6791-889A-41BC-8E5D-9F6C7B475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0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2BE23-94CA-4787-9CB0-6020C25F4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35FDCD-EC1B-4FDD-8389-8E5958E3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EAC0-6004-40DB-BDF3-FC62D5CA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DD273-3DE4-46D8-B629-8741D23E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F13CE-B44E-421B-8E73-85742B8D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31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DA90-DDAD-4A82-94C1-57767DD6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B29F16-81A9-46BC-ACFA-29F56E968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C9BA9-ACDB-4F95-9EBA-ACAD72DA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FB5DFE-CDAC-4510-8C01-4CF0C92E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B9CA2-CE27-4959-9E97-AFFE08A1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2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F1D2DE-8138-4741-A0E3-6CFBB854D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DBC3D-83D8-4F97-9CA0-58B14C93C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50DD7-BB21-40F8-8E53-5AEC94B0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240A7-E25C-4824-95E8-5FFA3B97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6B818-2239-41BD-84BA-942B2545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5C13C-266E-401F-93DA-8946FF94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1DF7E-2BEB-42C7-9A91-D1EBBCD6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AD3DEB-21F7-46FE-B76A-0AAB9A52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BB8EAD-94E4-4C8E-8AB1-9D019083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F576F-33B6-4ABC-9ABA-3D19962A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0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3B77-EC8E-4DDC-9839-6DDBC0CD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FDD1BD-9136-4065-BB6E-9571B37DA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63531-0F83-4B7E-A222-7FE5E451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989BD-AF81-435C-8CB4-BF7705B9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C8380F-6E9F-4988-AF3D-ED1FC63B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36ABA-4958-4BFE-8488-30A40DB7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6D381-5310-4CC1-8504-F494949C5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33492-0D2C-435D-B6B8-D7FA99CA5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1EA84-37C2-44AA-8258-DEE0755C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92E20-E688-4F6B-B0F7-6C0A6B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82B00-3FE4-43EB-BD1D-C81A8258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9DE0F-69BD-4406-B9D8-28FC85E9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4CB23-E9DA-4B4A-AF2E-5D478443D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7DD822-868B-4008-9C3B-9FB6A4D9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856F38-4E1B-47A1-82B0-C8ADC5C87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59A37B-AA5A-48A9-A864-F2B4ACECC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53B3B6-D33E-43E0-A462-D124295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AD338-F556-485D-8631-29D10B5D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217DB7-FE49-4EF6-8274-03D152FA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2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4ACCB-BB10-467F-A45B-3A5136BF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E01FD7-FCB1-4CA1-A207-86E2725D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731460-B7B5-4DD8-9936-9F282D94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D8DF70-0503-486E-98AF-69EB4787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669048-7ECA-4A7C-B7AE-014D390D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E98A85-3C33-4EFB-9528-53DB9926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6F538-55FC-401D-8EFB-216A4A9B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2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BF837-D18E-489E-94DD-61F43FCF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A8EFF-6A36-4A94-A44E-135E1E12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10292-722A-4079-90FB-24757912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E3F5F3-A719-4FCA-9E50-34F7EE36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AF50D-EECB-4ED9-9EA0-210E61EB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ADEC5-7BA1-40CE-9249-DA10DAEB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7142-A549-40B4-BB34-FA7EEEA6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A9A98F-C297-4BC5-92A8-24E3C47F5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B0558-C4E8-4523-988A-8C5B553F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48091E-DC3A-4D8C-8785-019FF6F2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FFBB0-740B-4573-9171-3EA9B1F7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7C6AE-40B6-4B34-AA13-805A6186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26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167641-A739-4EE2-AFC6-EB1A4688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A2C7D-3FC8-444E-8081-B784C8AA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B26A2A-1426-4142-B783-10FB48031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F991-3290-4605-8FBB-D6C71C3616D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A20DCD-C4D9-466D-AF8D-27811410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7E554-182B-4C48-B490-B77C5977F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69551-7E89-45AD-A02F-9BDCA973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8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3.png"/><Relationship Id="rId7" Type="http://schemas.openxmlformats.org/officeDocument/2006/relationships/image" Target="../media/image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25.jp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7.png"/><Relationship Id="rId5" Type="http://schemas.openxmlformats.org/officeDocument/2006/relationships/image" Target="../media/image146.png"/><Relationship Id="rId15" Type="http://schemas.openxmlformats.org/officeDocument/2006/relationships/image" Target="../media/image9.jpe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5" Type="http://schemas.openxmlformats.org/officeDocument/2006/relationships/image" Target="../media/image138.png"/><Relationship Id="rId10" Type="http://schemas.openxmlformats.org/officeDocument/2006/relationships/image" Target="../media/image124.png"/><Relationship Id="rId4" Type="http://schemas.openxmlformats.org/officeDocument/2006/relationships/image" Target="../media/image129.png"/><Relationship Id="rId9" Type="http://schemas.openxmlformats.org/officeDocument/2006/relationships/image" Target="../media/image123.png"/><Relationship Id="rId1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1.png"/><Relationship Id="rId2" Type="http://schemas.openxmlformats.org/officeDocument/2006/relationships/image" Target="../media/image15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emf"/><Relationship Id="rId4" Type="http://schemas.openxmlformats.org/officeDocument/2006/relationships/customXml" Target="../ink/ink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97.emf"/><Relationship Id="rId7" Type="http://schemas.openxmlformats.org/officeDocument/2006/relationships/customXml" Target="../ink/ink6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99.png"/><Relationship Id="rId3" Type="http://schemas.openxmlformats.org/officeDocument/2006/relationships/image" Target="../media/image198.emf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customXml" Target="../ink/ink10.xml"/><Relationship Id="rId10" Type="http://schemas.openxmlformats.org/officeDocument/2006/relationships/customXml" Target="../ink/ink15.xml"/><Relationship Id="rId4" Type="http://schemas.openxmlformats.org/officeDocument/2006/relationships/customXml" Target="../ink/ink9.xml"/><Relationship Id="rId9" Type="http://schemas.openxmlformats.org/officeDocument/2006/relationships/customXml" Target="../ink/ink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19.emf"/><Relationship Id="rId3" Type="http://schemas.openxmlformats.org/officeDocument/2006/relationships/image" Target="../media/image20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23.png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wmf"/><Relationship Id="rId24" Type="http://schemas.openxmlformats.org/officeDocument/2006/relationships/image" Target="../media/image18.wmf"/><Relationship Id="rId5" Type="http://schemas.openxmlformats.org/officeDocument/2006/relationships/image" Target="../media/image22.png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.bin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6.wmf"/><Relationship Id="rId4" Type="http://schemas.openxmlformats.org/officeDocument/2006/relationships/image" Target="../media/image21.png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32CFB-3A87-48D0-9296-9DB69AC3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3231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张量网络算法基础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矩阵乘积态及其算法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41C0EA-6A0B-4F0C-99EB-E16E6162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675" y="3906838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冉仕举</a:t>
            </a:r>
            <a:endParaRPr lang="en-US" altLang="zh-CN" sz="3600" dirty="0"/>
          </a:p>
          <a:p>
            <a:r>
              <a:rPr lang="zh-CN" altLang="en-US" sz="2800" dirty="0"/>
              <a:t>首都师范大学物理系</a:t>
            </a:r>
            <a:endParaRPr lang="en-US" altLang="zh-CN" sz="2800" dirty="0"/>
          </a:p>
          <a:p>
            <a:r>
              <a:rPr lang="en-US" altLang="zh-CN" sz="2800" dirty="0"/>
              <a:t>2020</a:t>
            </a:r>
            <a:r>
              <a:rPr lang="zh-CN" altLang="en-US" sz="2800" dirty="0"/>
              <a:t>年春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A4BB72-F2AC-41C4-98BA-403D6365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67" y="4331589"/>
            <a:ext cx="1804416" cy="22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664292" y="43671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4.2 </a:t>
            </a:r>
            <a:r>
              <a:rPr lang="zh-CN" altLang="en-US" sz="3200" dirty="0"/>
              <a:t>矩阵乘积态：定义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8E4BA66-9587-4B7B-98DC-137A038BD8C4}"/>
                  </a:ext>
                </a:extLst>
              </p:cNvPr>
              <p:cNvSpPr/>
              <p:nvPr/>
            </p:nvSpPr>
            <p:spPr>
              <a:xfrm>
                <a:off x="499754" y="1085385"/>
                <a:ext cx="11192492" cy="2826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/>
                  <a:t>在</a:t>
                </a:r>
                <a:r>
                  <a:rPr lang="en-US" altLang="zh-CN" sz="2300" dirty="0"/>
                  <a:t>MPS</a:t>
                </a:r>
                <a:r>
                  <a:rPr lang="zh-CN" altLang="en-US" sz="2300" dirty="0"/>
                  <a:t>中，开放的指标（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300" dirty="0"/>
                  <a:t>）代表物理希尔伯特空间，被称为</a:t>
                </a:r>
                <a:r>
                  <a:rPr lang="zh-CN" altLang="en-US" sz="2300" b="1" dirty="0">
                    <a:solidFill>
                      <a:srgbClr val="FF0000"/>
                    </a:solidFill>
                  </a:rPr>
                  <a:t>物理指标</a:t>
                </a:r>
                <a:r>
                  <a:rPr lang="zh-CN" altLang="en-US" sz="2300" dirty="0"/>
                  <a:t>；被两个不同张量共有的指标（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300" dirty="0"/>
                  <a:t>）被称为</a:t>
                </a:r>
                <a:r>
                  <a:rPr lang="zh-CN" altLang="en-US" sz="2300" b="1" dirty="0">
                    <a:solidFill>
                      <a:srgbClr val="FF0000"/>
                    </a:solidFill>
                  </a:rPr>
                  <a:t>辅助指标</a:t>
                </a:r>
                <a:r>
                  <a:rPr lang="zh-CN" altLang="en-US" sz="2300" dirty="0"/>
                  <a:t>（或</a:t>
                </a:r>
                <a:r>
                  <a:rPr lang="zh-CN" altLang="en-US" sz="2300" b="1" dirty="0">
                    <a:solidFill>
                      <a:srgbClr val="FF0000"/>
                    </a:solidFill>
                  </a:rPr>
                  <a:t>虚拟指标</a:t>
                </a:r>
                <a:r>
                  <a:rPr lang="zh-CN" altLang="en-US" sz="2300" dirty="0"/>
                  <a:t>、</a:t>
                </a:r>
                <a:r>
                  <a:rPr lang="zh-CN" altLang="en-US" sz="2300" b="1" dirty="0">
                    <a:solidFill>
                      <a:srgbClr val="FF0000"/>
                    </a:solidFill>
                  </a:rPr>
                  <a:t>几何指标</a:t>
                </a:r>
                <a:r>
                  <a:rPr lang="zh-CN" altLang="en-US" sz="2300" dirty="0"/>
                  <a:t>），默认进行求和计算。</a:t>
                </a:r>
                <a:endParaRPr lang="en-US" altLang="zh-CN" sz="23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/>
                  <a:t>矩阵乘积态的两种边界条件：</a:t>
                </a:r>
                <a:br>
                  <a:rPr lang="en-US" altLang="zh-CN" sz="2300" dirty="0"/>
                </a:br>
                <a:r>
                  <a:rPr lang="en-US" altLang="zh-CN" sz="2300" dirty="0"/>
                  <a:t>a. </a:t>
                </a:r>
                <a:r>
                  <a:rPr lang="zh-CN" altLang="en-US" sz="2300" b="1" dirty="0"/>
                  <a:t>开发边界条件</a:t>
                </a:r>
                <a:r>
                  <a:rPr lang="zh-CN" altLang="en-US" sz="2300" dirty="0"/>
                  <a:t>（</a:t>
                </a:r>
                <a:r>
                  <a:rPr lang="en-US" altLang="zh-CN" sz="2300" dirty="0"/>
                  <a:t>open boundary condition, OBC</a:t>
                </a:r>
                <a:r>
                  <a:rPr lang="zh-CN" altLang="en-US" sz="2300" dirty="0"/>
                  <a:t>）</a:t>
                </a:r>
                <a:br>
                  <a:rPr lang="en-US" altLang="zh-CN" sz="2300" dirty="0"/>
                </a:br>
                <a:r>
                  <a:rPr lang="en-US" altLang="zh-CN" sz="2300" dirty="0"/>
                  <a:t>b.</a:t>
                </a:r>
                <a:r>
                  <a:rPr lang="zh-CN" altLang="en-US" sz="2300" dirty="0"/>
                  <a:t> </a:t>
                </a:r>
                <a:r>
                  <a:rPr lang="zh-CN" altLang="en-US" sz="2300" b="1" dirty="0"/>
                  <a:t>周期边界条件</a:t>
                </a:r>
                <a:r>
                  <a:rPr lang="zh-CN" altLang="en-US" sz="2300" dirty="0"/>
                  <a:t>（</a:t>
                </a:r>
                <a:r>
                  <a:rPr lang="en-US" altLang="zh-CN" sz="2300" dirty="0"/>
                  <a:t>periodic boundary condition, PBC</a:t>
                </a:r>
                <a:r>
                  <a:rPr lang="zh-CN" altLang="en-US" sz="2300" dirty="0"/>
                  <a:t>）</a:t>
                </a:r>
                <a:endParaRPr lang="en-US" altLang="zh-CN" sz="23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/>
                  <a:t>长度</a:t>
                </a:r>
                <a:r>
                  <a:rPr lang="en-US" altLang="zh-CN" sz="2300" dirty="0"/>
                  <a:t>N=4</a:t>
                </a:r>
                <a:r>
                  <a:rPr lang="zh-CN" altLang="en-US" sz="2300" dirty="0"/>
                  <a:t>的</a:t>
                </a:r>
                <a:r>
                  <a:rPr lang="en-US" altLang="zh-CN" sz="2300" dirty="0"/>
                  <a:t>MPS</a:t>
                </a:r>
                <a:r>
                  <a:rPr lang="zh-CN" altLang="en-US" sz="2300" dirty="0"/>
                  <a:t>在</a:t>
                </a:r>
                <a:r>
                  <a:rPr lang="en-US" altLang="zh-CN" sz="2300" dirty="0"/>
                  <a:t>OBC</a:t>
                </a:r>
                <a:r>
                  <a:rPr lang="zh-CN" altLang="en-US" sz="2300" dirty="0"/>
                  <a:t>和</a:t>
                </a:r>
                <a:r>
                  <a:rPr lang="en-US" altLang="zh-CN" sz="2300" dirty="0"/>
                  <a:t>PBC</a:t>
                </a:r>
                <a:r>
                  <a:rPr lang="zh-CN" altLang="en-US" sz="2300" dirty="0"/>
                  <a:t>下的示意图如下（</a:t>
                </a:r>
                <a:r>
                  <a:rPr lang="en-US" altLang="zh-CN" sz="2300" dirty="0"/>
                  <a:t>MPS</a:t>
                </a:r>
                <a:r>
                  <a:rPr lang="zh-CN" altLang="en-US" sz="2300" dirty="0"/>
                  <a:t>的长度定义为所含张量的个数）：</a:t>
                </a:r>
                <a:endParaRPr lang="en-US" altLang="zh-CN" sz="23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8E4BA66-9587-4B7B-98DC-137A038BD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4" y="1085385"/>
                <a:ext cx="11192492" cy="2826415"/>
              </a:xfrm>
              <a:prstGeom prst="rect">
                <a:avLst/>
              </a:prstGeom>
              <a:blipFill>
                <a:blip r:embed="rId2"/>
                <a:stretch>
                  <a:fillRect l="-654" t="-1509" r="-3214" b="-3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9DC059F8-BA95-4249-9729-E1737DD26C85}"/>
              </a:ext>
            </a:extLst>
          </p:cNvPr>
          <p:cNvGrpSpPr/>
          <p:nvPr/>
        </p:nvGrpSpPr>
        <p:grpSpPr>
          <a:xfrm>
            <a:off x="1805727" y="4037930"/>
            <a:ext cx="3248453" cy="758181"/>
            <a:chOff x="2189974" y="3858360"/>
            <a:chExt cx="3248453" cy="758181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24012C8-84F9-4CF5-BB97-17953D3F4D99}"/>
                </a:ext>
              </a:extLst>
            </p:cNvPr>
            <p:cNvCxnSpPr>
              <a:cxnSpLocks/>
            </p:cNvCxnSpPr>
            <p:nvPr/>
          </p:nvCxnSpPr>
          <p:spPr>
            <a:xfrm>
              <a:off x="2382018" y="3863479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5D1619D-431F-49CC-903A-0607003C9BAC}"/>
                </a:ext>
              </a:extLst>
            </p:cNvPr>
            <p:cNvCxnSpPr>
              <a:cxnSpLocks/>
            </p:cNvCxnSpPr>
            <p:nvPr/>
          </p:nvCxnSpPr>
          <p:spPr>
            <a:xfrm>
              <a:off x="3334797" y="386347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B7FBFF0-04D8-4C02-AB55-597F1F937B93}"/>
                </a:ext>
              </a:extLst>
            </p:cNvPr>
            <p:cNvCxnSpPr>
              <a:cxnSpLocks/>
            </p:cNvCxnSpPr>
            <p:nvPr/>
          </p:nvCxnSpPr>
          <p:spPr>
            <a:xfrm>
              <a:off x="4290590" y="386347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827FD38-7275-49D2-B44E-F5157578B64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383" y="385836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4592D4E-0642-472F-958E-47C77E680A1F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2574062" y="4402638"/>
              <a:ext cx="2480277" cy="5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9A6671D-7313-467F-8897-C6DB2B2A76D0}"/>
                </a:ext>
              </a:extLst>
            </p:cNvPr>
            <p:cNvSpPr/>
            <p:nvPr/>
          </p:nvSpPr>
          <p:spPr>
            <a:xfrm>
              <a:off x="2189974" y="4198972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8A8623F-C8C1-4CE3-8D02-E3DE822FDCB9}"/>
                </a:ext>
              </a:extLst>
            </p:cNvPr>
            <p:cNvSpPr/>
            <p:nvPr/>
          </p:nvSpPr>
          <p:spPr>
            <a:xfrm>
              <a:off x="3142753" y="419896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E291720-A40A-4A19-B582-A66D8E9664FD}"/>
                </a:ext>
              </a:extLst>
            </p:cNvPr>
            <p:cNvSpPr/>
            <p:nvPr/>
          </p:nvSpPr>
          <p:spPr>
            <a:xfrm>
              <a:off x="4098546" y="419896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34664D0-ADAA-4E0B-9A17-FBC235E301BD}"/>
                </a:ext>
              </a:extLst>
            </p:cNvPr>
            <p:cNvSpPr/>
            <p:nvPr/>
          </p:nvSpPr>
          <p:spPr>
            <a:xfrm>
              <a:off x="5054339" y="419385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94CDC40-E477-4C64-9E3A-C355C5B9CCC5}"/>
              </a:ext>
            </a:extLst>
          </p:cNvPr>
          <p:cNvSpPr txBox="1"/>
          <p:nvPr/>
        </p:nvSpPr>
        <p:spPr>
          <a:xfrm>
            <a:off x="5053053" y="463144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OBC-MPS</a:t>
            </a:r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CDFA949-330C-44B5-A41F-499D68B8DFA3}"/>
              </a:ext>
            </a:extLst>
          </p:cNvPr>
          <p:cNvGrpSpPr/>
          <p:nvPr/>
        </p:nvGrpSpPr>
        <p:grpSpPr>
          <a:xfrm>
            <a:off x="6556572" y="3923351"/>
            <a:ext cx="3644923" cy="872760"/>
            <a:chOff x="6571832" y="3853245"/>
            <a:chExt cx="3644923" cy="872760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366ADD1-DDAC-4FE6-BAEE-BD0EB2ADBBDF}"/>
                </a:ext>
              </a:extLst>
            </p:cNvPr>
            <p:cNvSpPr/>
            <p:nvPr/>
          </p:nvSpPr>
          <p:spPr>
            <a:xfrm>
              <a:off x="6571832" y="4397523"/>
              <a:ext cx="3644923" cy="32848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C44762E-4F12-41BA-A31E-55B75F34967F}"/>
                </a:ext>
              </a:extLst>
            </p:cNvPr>
            <p:cNvCxnSpPr>
              <a:cxnSpLocks/>
            </p:cNvCxnSpPr>
            <p:nvPr/>
          </p:nvCxnSpPr>
          <p:spPr>
            <a:xfrm>
              <a:off x="6952486" y="3858364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B23EEC2-868B-414F-8C6E-A8B4BAB97B21}"/>
                </a:ext>
              </a:extLst>
            </p:cNvPr>
            <p:cNvCxnSpPr>
              <a:cxnSpLocks/>
            </p:cNvCxnSpPr>
            <p:nvPr/>
          </p:nvCxnSpPr>
          <p:spPr>
            <a:xfrm>
              <a:off x="7905265" y="385836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D2663DC-70A4-49B4-8B94-CFB16AF8B9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058" y="385836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E1D512E-81C3-4A9F-BAEC-8FB8395E7396}"/>
                </a:ext>
              </a:extLst>
            </p:cNvPr>
            <p:cNvCxnSpPr>
              <a:cxnSpLocks/>
            </p:cNvCxnSpPr>
            <p:nvPr/>
          </p:nvCxnSpPr>
          <p:spPr>
            <a:xfrm>
              <a:off x="9816851" y="385324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B175E6DD-9E72-4056-9DFA-C021598B9BB9}"/>
                </a:ext>
              </a:extLst>
            </p:cNvPr>
            <p:cNvSpPr/>
            <p:nvPr/>
          </p:nvSpPr>
          <p:spPr>
            <a:xfrm>
              <a:off x="6760442" y="4193857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2B2F8E9-4501-4968-BE77-9182764249AA}"/>
                </a:ext>
              </a:extLst>
            </p:cNvPr>
            <p:cNvSpPr/>
            <p:nvPr/>
          </p:nvSpPr>
          <p:spPr>
            <a:xfrm>
              <a:off x="7713221" y="419385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EFA6ADF-9580-40D1-B080-151C937E160A}"/>
                </a:ext>
              </a:extLst>
            </p:cNvPr>
            <p:cNvSpPr/>
            <p:nvPr/>
          </p:nvSpPr>
          <p:spPr>
            <a:xfrm>
              <a:off x="8669014" y="419385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0C49B85B-812A-4049-A28A-17DE7819068D}"/>
                </a:ext>
              </a:extLst>
            </p:cNvPr>
            <p:cNvSpPr/>
            <p:nvPr/>
          </p:nvSpPr>
          <p:spPr>
            <a:xfrm>
              <a:off x="9624807" y="418873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FFA59E58-255A-4626-857C-A75CFCCC6828}"/>
              </a:ext>
            </a:extLst>
          </p:cNvPr>
          <p:cNvSpPr txBox="1"/>
          <p:nvPr/>
        </p:nvSpPr>
        <p:spPr>
          <a:xfrm>
            <a:off x="10198555" y="457919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PBC-MPS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E6A9659-22A3-43A9-A244-5CC9DB116825}"/>
                  </a:ext>
                </a:extLst>
              </p:cNvPr>
              <p:cNvSpPr/>
              <p:nvPr/>
            </p:nvSpPr>
            <p:spPr>
              <a:xfrm>
                <a:off x="998586" y="5018251"/>
                <a:ext cx="10491637" cy="169655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：对照</a:t>
                </a:r>
                <a:r>
                  <a:rPr lang="en-US" altLang="zh-CN" sz="2000" dirty="0"/>
                  <a:t>OBC-MPS</a:t>
                </a:r>
                <a:r>
                  <a:rPr lang="zh-CN" altLang="en-US" sz="2000" dirty="0"/>
                  <a:t>的表达式 </a:t>
                </a:r>
                <a:endParaRPr lang="en-US" altLang="zh-CN" sz="2000" dirty="0"/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800"/>
                  </a:spcAft>
                </a:pPr>
                <a:r>
                  <a:rPr lang="zh-CN" altLang="en-US" sz="2000" dirty="0"/>
                  <a:t>写出</a:t>
                </a:r>
                <a:r>
                  <a:rPr lang="en-US" altLang="zh-CN" sz="2000" dirty="0"/>
                  <a:t>PBC</a:t>
                </a:r>
                <a:r>
                  <a:rPr lang="zh-CN" altLang="en-US" sz="2000" dirty="0"/>
                  <a:t>下</a:t>
                </a:r>
                <a:r>
                  <a:rPr lang="en-US" altLang="zh-CN" sz="2000" dirty="0"/>
                  <a:t>MPS</a:t>
                </a:r>
                <a:r>
                  <a:rPr lang="zh-CN" altLang="en-US" sz="2000" dirty="0"/>
                  <a:t>的表达式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E6A9659-22A3-43A9-A244-5CC9DB116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6" y="5018251"/>
                <a:ext cx="10491637" cy="1696555"/>
              </a:xfrm>
              <a:prstGeom prst="rect">
                <a:avLst/>
              </a:prstGeom>
              <a:blipFill>
                <a:blip r:embed="rId3"/>
                <a:stretch>
                  <a:fillRect l="-580" t="-1423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1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670412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4.2 </a:t>
            </a:r>
            <a:r>
              <a:rPr lang="zh-CN" altLang="en-US" sz="3200" dirty="0"/>
              <a:t>矩阵乘积态：定义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920415" y="1461604"/>
                <a:ext cx="10491637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严格对角化中，量子态参数个数随</a:t>
                </a:r>
                <a:r>
                  <a:rPr lang="en-US" altLang="zh-CN" sz="2400" b="1" dirty="0"/>
                  <a:t>N</a:t>
                </a:r>
                <a:r>
                  <a:rPr lang="zh-CN" altLang="en-US" sz="2400" b="1" dirty="0"/>
                  <a:t>指数增加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中，给定辅助指标截断维数为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，易得，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包含参数的个数随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仅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线性增加</a:t>
                </a:r>
                <a:r>
                  <a:rPr lang="zh-CN" altLang="en-US" sz="2400" dirty="0"/>
                  <a:t>，满足</a:t>
                </a:r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𝑀𝑃𝑆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𝑁𝑑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1"/>
                    </a:solidFill>
                  </a:rPr>
                  <a:t>MPS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将表征量子多体态的参数复杂度，由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指数级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降低到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线性级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！</a:t>
                </a:r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</a:rPr>
                  <a:t>重要：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MPS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的关键在于，我们并不需要知道指数复杂的量子态系数是什么，也不需要进行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TT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分解，而是直接假设基态具备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MPS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的形式，直接处理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MPS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中的“局域”张量，从而绕过了“指数墙”问题</a:t>
                </a:r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</a:rPr>
                  <a:t>问：这样做的代价是什么？   答：误差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15" y="1461604"/>
                <a:ext cx="10491637" cy="5016758"/>
              </a:xfrm>
              <a:prstGeom prst="rect">
                <a:avLst/>
              </a:prstGeom>
              <a:blipFill>
                <a:blip r:embed="rId2"/>
                <a:stretch>
                  <a:fillRect l="-813" t="-851" r="-1917" b="-1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31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574162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702192" y="1375099"/>
                <a:ext cx="10928083" cy="522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前面说过，在求基态时，我们是在并不知道基态是什么的情况下，直接假设基态具备给定截断维数的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态，因此，我们并不能确定这样的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态可以有效地描述基态。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这种情况下，我们需要一个量来帮助我们判断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的有效性。</a:t>
                </a:r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回顾：</a:t>
                </a:r>
                <a:r>
                  <a:rPr lang="zh-CN" altLang="en-US" sz="2400" b="1" dirty="0"/>
                  <a:t>基于奇异值分解的矩阵低秩近似有裁剪误差刻画，约等于被裁减的奇异值的范数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因此我们可以从奇异值谱入手定义刻画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有效性的量；具体而言：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量子纠缠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>
                  <a:spcAft>
                    <a:spcPts val="1600"/>
                  </a:spcAft>
                </a:pPr>
                <a:r>
                  <a:rPr lang="en-US" altLang="zh-CN" sz="2200" dirty="0"/>
                  <a:t>[</a:t>
                </a:r>
                <a:r>
                  <a:rPr lang="zh-CN" altLang="en-US" sz="2200" dirty="0"/>
                  <a:t>与爱因斯坦的“相对论”一样，“量子纠缠”这个词汇应该是目前最广为人所知的物理学词汇之一了，在非物理专业，“量子纠缠”被更多地赋予了浪漫主义色彩、神秘主义与哲学性，但是实际更为重要的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数学性</a:t>
                </a:r>
                <a:r>
                  <a:rPr lang="zh-CN" altLang="en-US" sz="2200" b="1" dirty="0"/>
                  <a:t>与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物理实证性</a:t>
                </a:r>
                <a:r>
                  <a:rPr lang="zh-CN" altLang="en-US" sz="2200" dirty="0"/>
                  <a:t>却往往被忽视了。我们希望通过本课地学习，能够从张量网络的角度，更为数学地、严谨地理解量子纠缠</a:t>
                </a:r>
                <a:r>
                  <a:rPr lang="en-US" altLang="zh-CN" sz="2200" dirty="0"/>
                  <a:t>]</a:t>
                </a: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" y="1375099"/>
                <a:ext cx="10928083" cy="5224444"/>
              </a:xfrm>
              <a:prstGeom prst="rect">
                <a:avLst/>
              </a:prstGeom>
              <a:blipFill>
                <a:blip r:embed="rId2"/>
                <a:stretch>
                  <a:fillRect l="-725" t="-817" r="-502" b="-1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1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487531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757237" y="1336596"/>
                <a:ext cx="10677525" cy="5304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斯密特分解（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Schmidt decomposition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）与纠缠谱（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entanglement spectrum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400" dirty="0"/>
                  <a:t>：给定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自旋（或其它自由度）的量子态</a:t>
                </a:r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∏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⨂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将自旋二分成两部分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≥1</m:t>
                    </m:r>
                  </m:oMath>
                </a14:m>
                <a:r>
                  <a:rPr lang="zh-CN" altLang="en-US" sz="2400" dirty="0"/>
                  <a:t>，意味着二分的两部分不能为空集），并对矩阵化的系数进行</a:t>
                </a:r>
                <a:r>
                  <a:rPr lang="zh-CN" altLang="en-US" sz="2400" b="1" dirty="0"/>
                  <a:t>奇异值分解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对应于将量子态进行如下分解：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37" y="1336596"/>
                <a:ext cx="10677525" cy="5304081"/>
              </a:xfrm>
              <a:prstGeom prst="rect">
                <a:avLst/>
              </a:prstGeom>
              <a:blipFill>
                <a:blip r:embed="rId2"/>
                <a:stretch>
                  <a:fillRect l="-742" t="-805" r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68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487531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757237" y="1336596"/>
                <a:ext cx="10677525" cy="522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对应于将量子态进行如下分解：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个量子态，满足</a:t>
                </a:r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600"/>
                  </a:spcAft>
                </a:pPr>
                <a:r>
                  <a:rPr lang="zh-CN" altLang="en-US" sz="2400" dirty="0"/>
                  <a:t>该分解被称为量子态的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斯密特分解，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dirty="0"/>
                  <a:t>称为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量子态的纠缠谱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37" y="1336596"/>
                <a:ext cx="10677525" cy="5224444"/>
              </a:xfrm>
              <a:prstGeom prst="rect">
                <a:avLst/>
              </a:prstGeom>
              <a:blipFill>
                <a:blip r:embed="rId2"/>
                <a:stretch>
                  <a:fillRect l="-856" t="-817" b="-1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6DD7474-EF3B-4820-A14D-DA8E07BC8FD6}"/>
              </a:ext>
            </a:extLst>
          </p:cNvPr>
          <p:cNvSpPr/>
          <p:nvPr/>
        </p:nvSpPr>
        <p:spPr>
          <a:xfrm>
            <a:off x="8439652" y="687585"/>
            <a:ext cx="3418672" cy="76944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200" b="1" dirty="0"/>
              <a:t>量子态的斯密特对应于其系数矩阵的奇异值分解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74476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43940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757237" y="1124839"/>
                <a:ext cx="10889331" cy="552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sz="2400" dirty="0"/>
                  <a:t>归一，有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/>
                  <a:t>，也就是说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sz="2400" dirty="0"/>
                  <a:t>，</a:t>
                </a:r>
                <a:r>
                  <a:rPr lang="zh-CN" altLang="en-US" sz="2400" b="1" dirty="0"/>
                  <a:t>定义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</m:d>
                  </m:oMath>
                </a14:m>
                <a:r>
                  <a:rPr lang="zh-CN" altLang="en-US" sz="2400" b="1" dirty="0"/>
                  <a:t>被投影到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sup>
                        </m:sSup>
                      </m:e>
                    </m:d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1" dirty="0"/>
                  <a:t>态的概率满足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显然，概率满足归一化条件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（</a:t>
                </a:r>
                <a:r>
                  <a:rPr lang="zh-CN" altLang="en-US" sz="2400" b="1" dirty="0"/>
                  <a:t>请思考</a:t>
                </a:r>
                <a:r>
                  <a:rPr lang="zh-CN" altLang="en-US" sz="2400" dirty="0"/>
                  <a:t>：该概率定义是满足</a:t>
                </a:r>
                <a:r>
                  <a:rPr lang="en-US" altLang="zh-CN" sz="2400" dirty="0"/>
                  <a:t>Born</a:t>
                </a:r>
                <a:r>
                  <a:rPr lang="zh-CN" altLang="en-US" sz="2400" dirty="0"/>
                  <a:t>概率诠释与量子测量的波函数坍缩假设的！）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根据概率论</a:t>
                </a:r>
                <a:r>
                  <a:rPr lang="zh-CN" altLang="en-US" sz="2400" b="1" dirty="0"/>
                  <a:t>香农熵</a:t>
                </a:r>
                <a:r>
                  <a:rPr lang="zh-CN" altLang="en-US" sz="2400" dirty="0"/>
                  <a:t>（也称</a:t>
                </a:r>
                <a:r>
                  <a:rPr lang="zh-CN" altLang="en-US" sz="2400" b="1" dirty="0"/>
                  <a:t>信息熵</a:t>
                </a:r>
                <a:r>
                  <a:rPr lang="zh-CN" altLang="en-US" sz="2400" dirty="0"/>
                  <a:t>）的定义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sSub>
                          <m:sSubPr>
                            <m:ctrl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，根据该公式，定义量子态的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纠缠熵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sSubSup>
                            <m:sSubSupPr>
                              <m:ctrl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br>
                  <a:rPr lang="en-US" altLang="zh-CN" sz="2400" dirty="0"/>
                </a:br>
                <a:r>
                  <a:rPr lang="zh-CN" altLang="en-US" sz="2400" dirty="0"/>
                  <a:t>即：量子态的纠缠熵，就是经典信息论中香农熵的量子版本，</a:t>
                </a:r>
                <a:r>
                  <a:rPr lang="zh-CN" altLang="en-US" sz="2400" b="1" dirty="0"/>
                  <a:t>刻画信息量大小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37" y="1124839"/>
                <a:ext cx="10889331" cy="5525615"/>
              </a:xfrm>
              <a:prstGeom prst="rect">
                <a:avLst/>
              </a:prstGeom>
              <a:blipFill>
                <a:blip r:embed="rId2"/>
                <a:stretch>
                  <a:fillRect l="-839" t="-10927" r="-504" b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3489FF-8668-461D-BFA1-CEEFC0937489}"/>
                  </a:ext>
                </a:extLst>
              </p:cNvPr>
              <p:cNvSpPr/>
              <p:nvPr/>
            </p:nvSpPr>
            <p:spPr>
              <a:xfrm>
                <a:off x="7344076" y="290293"/>
                <a:ext cx="4657775" cy="206011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1900" b="1" dirty="0"/>
                  <a:t>练习</a:t>
                </a:r>
                <a:r>
                  <a:rPr lang="zh-CN" altLang="en-US" sz="1900" dirty="0"/>
                  <a:t>：</a:t>
                </a:r>
                <a:endParaRPr lang="en-US" altLang="zh-CN" sz="1900" dirty="0"/>
              </a:p>
              <a:p>
                <a:pPr>
                  <a:spcAft>
                    <a:spcPts val="800"/>
                  </a:spcAft>
                </a:pPr>
                <a:r>
                  <a:rPr lang="en-US" altLang="zh-CN" sz="1900" dirty="0"/>
                  <a:t>1. </a:t>
                </a:r>
                <a:r>
                  <a:rPr lang="zh-CN" altLang="en-US" sz="1900" dirty="0"/>
                  <a:t>由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900" dirty="0"/>
                  <a:t>，证明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zh-CN" altLang="en-US" sz="1900" dirty="0"/>
                  <a:t>。</a:t>
                </a:r>
                <a:endParaRPr lang="en-US" altLang="zh-CN" sz="1900" dirty="0"/>
              </a:p>
              <a:p>
                <a:pPr>
                  <a:spcAft>
                    <a:spcPts val="800"/>
                  </a:spcAft>
                </a:pPr>
                <a:r>
                  <a:rPr lang="en-US" altLang="zh-CN" sz="1900" dirty="0"/>
                  <a:t>2. </a:t>
                </a:r>
                <a:r>
                  <a:rPr lang="zh-CN" altLang="en-US" sz="1900" dirty="0"/>
                  <a:t>利用严格对角化方法，求解不同自旋</a:t>
                </a:r>
                <a:r>
                  <a:rPr lang="en-US" altLang="zh-CN" sz="1900" dirty="0"/>
                  <a:t>z</a:t>
                </a:r>
                <a:r>
                  <a:rPr lang="zh-CN" altLang="en-US" sz="1900" dirty="0"/>
                  <a:t>方向磁场下，二自旋海森堡模型的基态，并进行斯密特分解，画出纠缠熵关于磁场的曲线（磁场取</a:t>
                </a:r>
                <a:r>
                  <a:rPr lang="en-US" altLang="zh-CN" sz="1900" dirty="0"/>
                  <a:t>0</a:t>
                </a:r>
                <a:r>
                  <a:rPr lang="zh-CN" altLang="en-US" sz="1900" dirty="0"/>
                  <a:t>到</a:t>
                </a:r>
                <a:r>
                  <a:rPr lang="en-US" altLang="zh-CN" sz="1900" dirty="0"/>
                  <a:t>1</a:t>
                </a:r>
                <a:r>
                  <a:rPr lang="zh-CN" altLang="en-US" sz="1900" dirty="0"/>
                  <a:t>，间隔</a:t>
                </a:r>
                <a:r>
                  <a:rPr lang="en-US" altLang="zh-CN" sz="1900" dirty="0"/>
                  <a:t>0.02</a:t>
                </a:r>
                <a:r>
                  <a:rPr lang="zh-CN" altLang="en-US" sz="1900" dirty="0"/>
                  <a:t>）。</a:t>
                </a:r>
                <a:endParaRPr lang="en-US" altLang="zh-CN" sz="19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3489FF-8668-461D-BFA1-CEEFC0937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076" y="290293"/>
                <a:ext cx="4657775" cy="2060116"/>
              </a:xfrm>
              <a:prstGeom prst="rect">
                <a:avLst/>
              </a:prstGeom>
              <a:blipFill>
                <a:blip r:embed="rId3"/>
                <a:stretch>
                  <a:fillRect l="-1175" t="-4706" r="-1044" b="-3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54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21864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827472" y="914589"/>
                <a:ext cx="10288203" cy="592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观察：奇异值分解中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b="1" dirty="0"/>
                  <a:t>isometries</a:t>
                </a:r>
                <a:r>
                  <a:rPr lang="zh-CN" altLang="en-US" sz="2400" dirty="0"/>
                  <a:t>，满足正交性：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我们将根据上述性质来计算开放边界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的纠缠。设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如下条件满足时，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给出的前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个自旋与其余自旋之间的纠缠：</a:t>
                </a:r>
                <a:br>
                  <a:rPr lang="en-US" altLang="zh-CN" sz="2400" dirty="0"/>
                </a:br>
                <a:r>
                  <a:rPr lang="en-US" altLang="zh-CN" sz="2400" dirty="0"/>
                  <a:t>a.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b.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     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）</a:t>
                </a:r>
                <a:br>
                  <a:rPr lang="en-US" altLang="zh-CN" sz="2400" dirty="0"/>
                </a:br>
                <a:r>
                  <a:rPr lang="en-US" altLang="zh-CN" sz="2400" dirty="0"/>
                  <a:t>c.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d.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）</a:t>
                </a:r>
                <a:br>
                  <a:rPr lang="en-US" altLang="zh-CN" sz="2400" dirty="0"/>
                </a:br>
                <a:r>
                  <a:rPr lang="en-US" altLang="zh-CN" sz="2400" dirty="0"/>
                  <a:t>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914589"/>
                <a:ext cx="10288203" cy="5924699"/>
              </a:xfrm>
              <a:prstGeom prst="rect">
                <a:avLst/>
              </a:prstGeom>
              <a:blipFill>
                <a:blip r:embed="rId2"/>
                <a:stretch>
                  <a:fillRect l="-830" t="-9877"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38AA034-B89F-49A3-8097-8B4C03F2A80A}"/>
              </a:ext>
            </a:extLst>
          </p:cNvPr>
          <p:cNvCxnSpPr/>
          <p:nvPr/>
        </p:nvCxnSpPr>
        <p:spPr>
          <a:xfrm>
            <a:off x="6762750" y="3666425"/>
            <a:ext cx="638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4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07F5-0939-443D-9C89-D2B1D9F9824F}"/>
              </a:ext>
            </a:extLst>
          </p:cNvPr>
          <p:cNvSpPr txBox="1"/>
          <p:nvPr/>
        </p:nvSpPr>
        <p:spPr>
          <a:xfrm>
            <a:off x="827472" y="39009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4.3 </a:t>
            </a:r>
            <a:r>
              <a:rPr lang="zh-CN" altLang="en-US" sz="3200" dirty="0"/>
              <a:t>矩阵乘积态与量子纠缠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/>
              <p:nvPr/>
            </p:nvSpPr>
            <p:spPr>
              <a:xfrm>
                <a:off x="827472" y="1086039"/>
                <a:ext cx="10288203" cy="4665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如下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左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/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右正交条件</a:t>
                </a:r>
                <a:r>
                  <a:rPr lang="zh-CN" altLang="en-US" sz="2400" dirty="0"/>
                  <a:t>满足时，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给出的</a:t>
                </a:r>
                <a:r>
                  <a:rPr lang="zh-CN" altLang="en-US" sz="2400" b="1" dirty="0"/>
                  <a:t>前</a:t>
                </a:r>
                <a:r>
                  <a:rPr lang="en-US" altLang="zh-CN" sz="2400" b="1" dirty="0"/>
                  <a:t>K</a:t>
                </a:r>
                <a:r>
                  <a:rPr lang="zh-CN" altLang="en-US" sz="2400" b="1" dirty="0"/>
                  <a:t>个自旋与其余自旋之间的纠缠</a:t>
                </a:r>
                <a:r>
                  <a:rPr lang="zh-CN" altLang="en-US" sz="2400" dirty="0"/>
                  <a:t>：</a:t>
                </a:r>
                <a:br>
                  <a:rPr lang="en-US" altLang="zh-CN" sz="2400" dirty="0"/>
                </a:br>
                <a:r>
                  <a:rPr lang="en-US" altLang="zh-CN" sz="2400" dirty="0"/>
                  <a:t>a.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b.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     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）</a:t>
                </a:r>
                <a:br>
                  <a:rPr lang="en-US" altLang="zh-CN" sz="2400" dirty="0"/>
                </a:br>
                <a:r>
                  <a:rPr lang="en-US" altLang="zh-CN" sz="2400" dirty="0"/>
                  <a:t>c.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d.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）</a:t>
                </a:r>
                <a:br>
                  <a:rPr lang="en-US" altLang="zh-CN" sz="2400" dirty="0"/>
                </a:br>
                <a:r>
                  <a:rPr lang="en-US" altLang="zh-CN" sz="2400" dirty="0"/>
                  <a:t>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≥…≥0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前面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</a:t>
                </a:r>
                <a:r>
                  <a:rPr lang="en-US" altLang="zh-CN" sz="2400" dirty="0"/>
                  <a:t>tensor</a:t>
                </a:r>
                <a:r>
                  <a:rPr lang="zh-CN" altLang="en-US" sz="2400" dirty="0"/>
                  <a:t>的收缩构成</a:t>
                </a:r>
                <a:r>
                  <a:rPr lang="en-US" altLang="zh-CN" sz="2400" dirty="0"/>
                  <a:t>SVD</a:t>
                </a:r>
                <a:r>
                  <a:rPr lang="zh-CN" altLang="en-US" sz="2400" dirty="0"/>
                  <a:t>中的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，其余（除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外）</a:t>
                </a:r>
                <a:r>
                  <a:rPr lang="en-US" altLang="zh-CN" sz="2400" dirty="0"/>
                  <a:t>tensor</a:t>
                </a:r>
                <a:r>
                  <a:rPr lang="zh-CN" altLang="en-US" sz="2400" dirty="0"/>
                  <a:t>的收缩构成</a:t>
                </a:r>
                <a:r>
                  <a:rPr lang="en-US" altLang="zh-CN" sz="2400" dirty="0"/>
                  <a:t>SVD</a:t>
                </a:r>
                <a:r>
                  <a:rPr lang="zh-CN" altLang="en-US" sz="2400" dirty="0"/>
                  <a:t>中的</a:t>
                </a:r>
                <a:r>
                  <a:rPr lang="en-US" altLang="zh-CN" sz="2400" dirty="0"/>
                  <a:t>V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以长度为</a:t>
                </a:r>
                <a:r>
                  <a:rPr lang="en-US" altLang="zh-CN" sz="2400" dirty="0"/>
                  <a:t>4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为例：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FC925B-27E0-430F-A3AB-CCAF1FAA7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1086039"/>
                <a:ext cx="10288203" cy="4665636"/>
              </a:xfrm>
              <a:prstGeom prst="rect">
                <a:avLst/>
              </a:prstGeom>
              <a:blipFill>
                <a:blip r:embed="rId2"/>
                <a:stretch>
                  <a:fillRect l="-830" t="-522" r="-178" b="-2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>
            <a:extLst>
              <a:ext uri="{FF2B5EF4-FFF2-40B4-BE49-F238E27FC236}">
                <a16:creationId xmlns:a16="http://schemas.microsoft.com/office/drawing/2014/main" id="{D6ECA270-1824-4F9D-8CB2-6C88F3F5DFE0}"/>
              </a:ext>
            </a:extLst>
          </p:cNvPr>
          <p:cNvSpPr/>
          <p:nvPr/>
        </p:nvSpPr>
        <p:spPr>
          <a:xfrm>
            <a:off x="8853738" y="2092592"/>
            <a:ext cx="125128" cy="62564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7E7C8B-F63B-4B65-AAB5-DC92A534F784}"/>
                  </a:ext>
                </a:extLst>
              </p:cNvPr>
              <p:cNvSpPr txBox="1"/>
              <p:nvPr/>
            </p:nvSpPr>
            <p:spPr>
              <a:xfrm>
                <a:off x="9180998" y="2220747"/>
                <a:ext cx="2521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左正交条件（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7E7C8B-F63B-4B65-AAB5-DC92A534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98" y="2220747"/>
                <a:ext cx="2521588" cy="369332"/>
              </a:xfrm>
              <a:prstGeom prst="rect">
                <a:avLst/>
              </a:prstGeom>
              <a:blipFill>
                <a:blip r:embed="rId3"/>
                <a:stretch>
                  <a:fillRect l="-1932" t="-8197" r="-120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id="{11589B41-B2C6-49DE-9732-AF6E903F8250}"/>
              </a:ext>
            </a:extLst>
          </p:cNvPr>
          <p:cNvSpPr/>
          <p:nvPr/>
        </p:nvSpPr>
        <p:spPr>
          <a:xfrm>
            <a:off x="8872788" y="3088116"/>
            <a:ext cx="125128" cy="62564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1A1707-70D0-459D-97C0-A2175D34CA64}"/>
                  </a:ext>
                </a:extLst>
              </p:cNvPr>
              <p:cNvSpPr txBox="1"/>
              <p:nvPr/>
            </p:nvSpPr>
            <p:spPr>
              <a:xfrm>
                <a:off x="9200048" y="3216271"/>
                <a:ext cx="2521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右正交条件（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1A1707-70D0-459D-97C0-A2175D34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048" y="3216271"/>
                <a:ext cx="2521588" cy="369332"/>
              </a:xfrm>
              <a:prstGeom prst="rect">
                <a:avLst/>
              </a:prstGeom>
              <a:blipFill>
                <a:blip r:embed="rId4"/>
                <a:stretch>
                  <a:fillRect l="-1932" t="-10000" r="-120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9BC38E3-BCBD-450E-999F-5F729B88BE0D}"/>
                  </a:ext>
                </a:extLst>
              </p:cNvPr>
              <p:cNvSpPr/>
              <p:nvPr/>
            </p:nvSpPr>
            <p:spPr>
              <a:xfrm>
                <a:off x="8073004" y="5268534"/>
                <a:ext cx="3991038" cy="13844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1. </a:t>
                </a:r>
                <a:r>
                  <a:rPr lang="zh-CN" altLang="en-US" sz="2000" dirty="0"/>
                  <a:t>给出</a:t>
                </a:r>
                <a:r>
                  <a:rPr lang="en-US" altLang="zh-CN" sz="2000" dirty="0"/>
                  <a:t>SVD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MPS</a:t>
                </a:r>
                <a:r>
                  <a:rPr lang="zh-CN" altLang="en-US" sz="2000" dirty="0"/>
                  <a:t>中，写出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/>
                  <a:t>与</a:t>
                </a:r>
                <a:r>
                  <a:rPr lang="en-US" altLang="zh-CN" sz="2000" dirty="0"/>
                  <a:t>MPS</a:t>
                </a:r>
                <a:r>
                  <a:rPr lang="zh-CN" altLang="en-US" sz="2000" dirty="0"/>
                  <a:t>中张量之间的表达式；</a:t>
                </a:r>
                <a:br>
                  <a:rPr lang="en-US" altLang="zh-CN" sz="2000" dirty="0"/>
                </a:br>
                <a:r>
                  <a:rPr lang="en-US" altLang="zh-CN" sz="2000" dirty="0"/>
                  <a:t>2. </a:t>
                </a:r>
                <a:r>
                  <a:rPr lang="zh-CN" altLang="en-US" sz="2000" dirty="0"/>
                  <a:t>证明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/>
                  <a:t>满足正交性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V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9BC38E3-BCBD-450E-999F-5F729B88B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004" y="5268534"/>
                <a:ext cx="3991038" cy="1384482"/>
              </a:xfrm>
              <a:prstGeom prst="rect">
                <a:avLst/>
              </a:prstGeom>
              <a:blipFill>
                <a:blip r:embed="rId5"/>
                <a:stretch>
                  <a:fillRect l="-1370" t="-1747" r="-7610" b="-6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A7EDFC54-6E4D-44B5-BA65-2174E1B220F1}"/>
              </a:ext>
            </a:extLst>
          </p:cNvPr>
          <p:cNvGrpSpPr/>
          <p:nvPr/>
        </p:nvGrpSpPr>
        <p:grpSpPr>
          <a:xfrm>
            <a:off x="4320231" y="5283104"/>
            <a:ext cx="3692005" cy="1111825"/>
            <a:chOff x="8043503" y="4728397"/>
            <a:chExt cx="3692005" cy="111182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B7D5D77-3FBE-46FA-9E0D-3740E207A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75" y="5324948"/>
              <a:ext cx="2310369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BD5159F-B07A-4DCF-907D-0A4F9AEE4BD6}"/>
                </a:ext>
              </a:extLst>
            </p:cNvPr>
            <p:cNvCxnSpPr>
              <a:cxnSpLocks/>
            </p:cNvCxnSpPr>
            <p:nvPr/>
          </p:nvCxnSpPr>
          <p:spPr>
            <a:xfrm>
              <a:off x="8693154" y="4733642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0A5A52E-5237-4C02-891F-B10A96195575}"/>
                </a:ext>
              </a:extLst>
            </p:cNvPr>
            <p:cNvCxnSpPr>
              <a:cxnSpLocks/>
            </p:cNvCxnSpPr>
            <p:nvPr/>
          </p:nvCxnSpPr>
          <p:spPr>
            <a:xfrm>
              <a:off x="9324477" y="4733642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C006362-8572-4D80-8AED-50379C226A1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6017" y="4735078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FEC8184-EA81-43E5-A0F2-41591CD86023}"/>
                </a:ext>
              </a:extLst>
            </p:cNvPr>
            <p:cNvCxnSpPr>
              <a:cxnSpLocks/>
            </p:cNvCxnSpPr>
            <p:nvPr/>
          </p:nvCxnSpPr>
          <p:spPr>
            <a:xfrm>
              <a:off x="11002250" y="4728397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8CF5826-3275-4966-A0E0-EE7FB95F3375}"/>
                </a:ext>
              </a:extLst>
            </p:cNvPr>
            <p:cNvSpPr/>
            <p:nvPr/>
          </p:nvSpPr>
          <p:spPr>
            <a:xfrm>
              <a:off x="8498260" y="512400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174FFBA-F34F-4648-B4B4-D30595DC3FAD}"/>
                </a:ext>
              </a:extLst>
            </p:cNvPr>
            <p:cNvSpPr/>
            <p:nvPr/>
          </p:nvSpPr>
          <p:spPr>
            <a:xfrm>
              <a:off x="9151039" y="5115581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49FAD7F-066E-4887-AA82-A09FCD6E0721}"/>
                </a:ext>
              </a:extLst>
            </p:cNvPr>
            <p:cNvSpPr/>
            <p:nvPr/>
          </p:nvSpPr>
          <p:spPr>
            <a:xfrm>
              <a:off x="10152548" y="511033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CD3EA47-3B00-45B0-8789-F1528542731D}"/>
                </a:ext>
              </a:extLst>
            </p:cNvPr>
            <p:cNvSpPr/>
            <p:nvPr/>
          </p:nvSpPr>
          <p:spPr>
            <a:xfrm>
              <a:off x="10805970" y="511033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61C6FBB-2C6B-447D-A612-73A4546094EC}"/>
                </a:ext>
              </a:extLst>
            </p:cNvPr>
            <p:cNvCxnSpPr>
              <a:cxnSpLocks/>
            </p:cNvCxnSpPr>
            <p:nvPr/>
          </p:nvCxnSpPr>
          <p:spPr>
            <a:xfrm>
              <a:off x="8693154" y="4975539"/>
              <a:ext cx="0" cy="3864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870B89C-7690-475E-A4B5-53D54E8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9324477" y="4935321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88FE713-B4E8-44B7-905C-926E92E556FF}"/>
                </a:ext>
              </a:extLst>
            </p:cNvPr>
            <p:cNvCxnSpPr>
              <a:cxnSpLocks/>
            </p:cNvCxnSpPr>
            <p:nvPr/>
          </p:nvCxnSpPr>
          <p:spPr>
            <a:xfrm>
              <a:off x="10316017" y="4935321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CD1BBF0-620E-45FE-9E76-243818B544B8}"/>
                </a:ext>
              </a:extLst>
            </p:cNvPr>
            <p:cNvCxnSpPr>
              <a:cxnSpLocks/>
            </p:cNvCxnSpPr>
            <p:nvPr/>
          </p:nvCxnSpPr>
          <p:spPr>
            <a:xfrm>
              <a:off x="8999368" y="5328231"/>
              <a:ext cx="628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664217F-C233-4C2C-BFBC-49940E542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8299" y="5328231"/>
              <a:ext cx="6077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7D5DD14-6539-48E6-BD25-DF8285B5355F}"/>
                </a:ext>
              </a:extLst>
            </p:cNvPr>
            <p:cNvCxnSpPr>
              <a:cxnSpLocks/>
            </p:cNvCxnSpPr>
            <p:nvPr/>
          </p:nvCxnSpPr>
          <p:spPr>
            <a:xfrm>
              <a:off x="9634367" y="5328233"/>
              <a:ext cx="628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1640FA2-6573-4434-B357-342239C0D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701" y="5324003"/>
              <a:ext cx="6077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8F3667A7-70AA-4158-A1FE-C4CD6027D3E2}"/>
                </a:ext>
              </a:extLst>
            </p:cNvPr>
            <p:cNvSpPr/>
            <p:nvPr/>
          </p:nvSpPr>
          <p:spPr>
            <a:xfrm>
              <a:off x="9748495" y="5259335"/>
              <a:ext cx="177660" cy="12933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0DE9DB8-EBE4-49B1-B4E3-9EDD7D3031D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820" y="4952256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278DF2B-74CF-46D7-B495-27C86C668D74}"/>
                    </a:ext>
                  </a:extLst>
                </p:cNvPr>
                <p:cNvSpPr/>
                <p:nvPr/>
              </p:nvSpPr>
              <p:spPr>
                <a:xfrm>
                  <a:off x="9556773" y="4935321"/>
                  <a:ext cx="664156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278DF2B-74CF-46D7-B495-27C86C668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773" y="4935321"/>
                  <a:ext cx="664156" cy="3808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953B05D-0B9C-43EA-90B2-6FB1A432600A}"/>
                </a:ext>
              </a:extLst>
            </p:cNvPr>
            <p:cNvSpPr/>
            <p:nvPr/>
          </p:nvSpPr>
          <p:spPr>
            <a:xfrm>
              <a:off x="8373575" y="4984579"/>
              <a:ext cx="1239326" cy="67097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42ED654-B79B-43FD-8083-7E0738DB9A27}"/>
                </a:ext>
              </a:extLst>
            </p:cNvPr>
            <p:cNvSpPr/>
            <p:nvPr/>
          </p:nvSpPr>
          <p:spPr>
            <a:xfrm>
              <a:off x="10102853" y="4984579"/>
              <a:ext cx="1207716" cy="67097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D52E186-D549-4734-AA16-AC364712D7C9}"/>
                    </a:ext>
                  </a:extLst>
                </p:cNvPr>
                <p:cNvSpPr/>
                <p:nvPr/>
              </p:nvSpPr>
              <p:spPr>
                <a:xfrm>
                  <a:off x="8043503" y="5470890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D52E186-D549-4734-AA16-AC364712D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503" y="5470890"/>
                  <a:ext cx="4103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13DD10C-B81E-4522-90BE-5F416075B485}"/>
                    </a:ext>
                  </a:extLst>
                </p:cNvPr>
                <p:cNvSpPr/>
                <p:nvPr/>
              </p:nvSpPr>
              <p:spPr>
                <a:xfrm>
                  <a:off x="11240052" y="5470890"/>
                  <a:ext cx="4954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13DD10C-B81E-4522-90BE-5F416075B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0052" y="5470890"/>
                  <a:ext cx="49545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555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矩阵乘积态的规范自由度与正交形式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/>
              <p:nvPr/>
            </p:nvSpPr>
            <p:spPr>
              <a:xfrm>
                <a:off x="988845" y="1292250"/>
                <a:ext cx="10214310" cy="540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计算</a:t>
                </a:r>
                <a:r>
                  <a:rPr lang="en-US" altLang="zh-CN" sz="2400" b="1" dirty="0"/>
                  <a:t>MPS</a:t>
                </a:r>
                <a:r>
                  <a:rPr lang="zh-CN" altLang="en-US" sz="2400" b="1" dirty="0"/>
                  <a:t>的</a:t>
                </a:r>
                <a:r>
                  <a:rPr lang="en-US" altLang="zh-CN" sz="2400" b="1" dirty="0"/>
                  <a:t>Schmidt</a:t>
                </a:r>
                <a:r>
                  <a:rPr lang="zh-CN" altLang="en-US" sz="2400" b="1" dirty="0"/>
                  <a:t>分解的方法</a:t>
                </a:r>
                <a:r>
                  <a:rPr lang="zh-CN" altLang="en-US" sz="2400" dirty="0"/>
                  <a:t>：在不改变其所表示的量子态的前提下，将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变换成上述</a:t>
                </a:r>
                <a:r>
                  <a:rPr lang="en-US" altLang="zh-CN" sz="2400" dirty="0"/>
                  <a:t>SVD</a:t>
                </a:r>
                <a:r>
                  <a:rPr lang="zh-CN" altLang="en-US" sz="2400" dirty="0"/>
                  <a:t>形式。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改变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中的</a:t>
                </a:r>
                <a:r>
                  <a:rPr lang="en-US" altLang="zh-CN" sz="2400" dirty="0"/>
                  <a:t>tensor</a:t>
                </a:r>
                <a:r>
                  <a:rPr lang="zh-CN" altLang="en-US" sz="2400" dirty="0"/>
                  <a:t>，但不改变其所表示的量子态，被称为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规范变换</a:t>
                </a:r>
                <a:r>
                  <a:rPr lang="zh-CN" altLang="en-US" sz="2400" b="1" dirty="0"/>
                  <a:t>（</a:t>
                </a:r>
                <a:r>
                  <a:rPr lang="en-US" altLang="zh-CN" sz="2400" b="1" dirty="0"/>
                  <a:t>gauge transformation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规范自由度</a:t>
                </a:r>
                <a:r>
                  <a:rPr lang="zh-CN" altLang="en-US" sz="2400" b="1" dirty="0"/>
                  <a:t>（</a:t>
                </a:r>
                <a:r>
                  <a:rPr lang="en-US" altLang="zh-CN" sz="2400" b="1" dirty="0"/>
                  <a:t>gauge degrees of freedom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：对于同一个量子态，可由多组由不同的张量组成的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态来表示其系数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例如，可通过如下方式对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进行规范变换：已知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引入任意</a:t>
                </a:r>
                <a:r>
                  <a:rPr lang="zh-CN" altLang="en-US" sz="2400" b="1" dirty="0"/>
                  <a:t>可逆矩阵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2400" b="1" dirty="0"/>
                  <a:t>及其逆矩阵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400" dirty="0"/>
                  <a:t>，定义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易得同一个量子态的两种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表示，有：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45" y="1292250"/>
                <a:ext cx="10214310" cy="5403146"/>
              </a:xfrm>
              <a:prstGeom prst="rect">
                <a:avLst/>
              </a:prstGeom>
              <a:blipFill>
                <a:blip r:embed="rId2"/>
                <a:stretch>
                  <a:fillRect l="-776" t="-790" r="-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383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矩阵乘积态的规范自由度与正交形式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/>
              <p:nvPr/>
            </p:nvSpPr>
            <p:spPr>
              <a:xfrm>
                <a:off x="988845" y="1292250"/>
                <a:ext cx="10393530" cy="2102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一般而言，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规范变换如下图所示，其中，一对红蓝方块代表任意可逆矩阵及其逆矩阵（虚线框）；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将变换矩阵作用到各个张量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上，得到新的张量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（点线框），有：</a:t>
                </a:r>
                <a:endParaRPr lang="en-US" altLang="zh-CN" sz="24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45" y="1292250"/>
                <a:ext cx="10393530" cy="2102948"/>
              </a:xfrm>
              <a:prstGeom prst="rect">
                <a:avLst/>
              </a:prstGeom>
              <a:blipFill>
                <a:blip r:embed="rId2"/>
                <a:stretch>
                  <a:fillRect l="-762" t="-2029" r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B28BC35-7738-4857-B282-8742604309A2}"/>
              </a:ext>
            </a:extLst>
          </p:cNvPr>
          <p:cNvGrpSpPr/>
          <p:nvPr/>
        </p:nvGrpSpPr>
        <p:grpSpPr>
          <a:xfrm>
            <a:off x="1579244" y="3499302"/>
            <a:ext cx="3248453" cy="758181"/>
            <a:chOff x="2189974" y="3858360"/>
            <a:chExt cx="3248453" cy="75818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FB1E4EE-43BC-4988-B0BF-43385C016DCE}"/>
                </a:ext>
              </a:extLst>
            </p:cNvPr>
            <p:cNvCxnSpPr>
              <a:cxnSpLocks/>
            </p:cNvCxnSpPr>
            <p:nvPr/>
          </p:nvCxnSpPr>
          <p:spPr>
            <a:xfrm>
              <a:off x="2382018" y="3863479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04631AC-44A2-4F7A-97BE-248F507611B8}"/>
                </a:ext>
              </a:extLst>
            </p:cNvPr>
            <p:cNvCxnSpPr>
              <a:cxnSpLocks/>
            </p:cNvCxnSpPr>
            <p:nvPr/>
          </p:nvCxnSpPr>
          <p:spPr>
            <a:xfrm>
              <a:off x="3334797" y="386347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094382B-F16D-4470-893A-456AB6749F97}"/>
                </a:ext>
              </a:extLst>
            </p:cNvPr>
            <p:cNvCxnSpPr>
              <a:cxnSpLocks/>
            </p:cNvCxnSpPr>
            <p:nvPr/>
          </p:nvCxnSpPr>
          <p:spPr>
            <a:xfrm>
              <a:off x="4290590" y="386347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F6C9A32-55F7-481E-B570-8AAD6BA657C6}"/>
                </a:ext>
              </a:extLst>
            </p:cNvPr>
            <p:cNvCxnSpPr>
              <a:cxnSpLocks/>
            </p:cNvCxnSpPr>
            <p:nvPr/>
          </p:nvCxnSpPr>
          <p:spPr>
            <a:xfrm>
              <a:off x="5246383" y="385836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5E68761-9D8F-4DCC-824C-F897F3EDE1C5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2574062" y="4402638"/>
              <a:ext cx="2480277" cy="5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F30C16D-0E72-4F3E-821B-1D670A0F773D}"/>
                </a:ext>
              </a:extLst>
            </p:cNvPr>
            <p:cNvSpPr/>
            <p:nvPr/>
          </p:nvSpPr>
          <p:spPr>
            <a:xfrm>
              <a:off x="2189974" y="4198972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B56B4E-94FB-48C9-BE05-31CE68AF5D5C}"/>
                </a:ext>
              </a:extLst>
            </p:cNvPr>
            <p:cNvSpPr/>
            <p:nvPr/>
          </p:nvSpPr>
          <p:spPr>
            <a:xfrm>
              <a:off x="3142753" y="419896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F856424-5E6E-4F72-B50E-E8C3C7754DAD}"/>
                </a:ext>
              </a:extLst>
            </p:cNvPr>
            <p:cNvSpPr/>
            <p:nvPr/>
          </p:nvSpPr>
          <p:spPr>
            <a:xfrm>
              <a:off x="4098546" y="419896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16B6E99-1C5A-440F-BC5B-0E3E86BB6A46}"/>
                </a:ext>
              </a:extLst>
            </p:cNvPr>
            <p:cNvSpPr/>
            <p:nvPr/>
          </p:nvSpPr>
          <p:spPr>
            <a:xfrm>
              <a:off x="5054339" y="419385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0C09AC7-6293-4A8A-BA22-B65A8ADA340B}"/>
              </a:ext>
            </a:extLst>
          </p:cNvPr>
          <p:cNvGrpSpPr/>
          <p:nvPr/>
        </p:nvGrpSpPr>
        <p:grpSpPr>
          <a:xfrm>
            <a:off x="5729199" y="3347560"/>
            <a:ext cx="4954527" cy="981728"/>
            <a:chOff x="5746132" y="2123247"/>
            <a:chExt cx="4954527" cy="98172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E0C2D77-5C5A-456B-924B-D5D620113869}"/>
                </a:ext>
              </a:extLst>
            </p:cNvPr>
            <p:cNvCxnSpPr>
              <a:cxnSpLocks/>
            </p:cNvCxnSpPr>
            <p:nvPr/>
          </p:nvCxnSpPr>
          <p:spPr>
            <a:xfrm>
              <a:off x="5938176" y="2274989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AB3C3AE-6355-4DFB-B4C2-1DF05D855F55}"/>
                </a:ext>
              </a:extLst>
            </p:cNvPr>
            <p:cNvCxnSpPr>
              <a:cxnSpLocks/>
            </p:cNvCxnSpPr>
            <p:nvPr/>
          </p:nvCxnSpPr>
          <p:spPr>
            <a:xfrm>
              <a:off x="7459647" y="227499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297D71-A614-428F-9B23-AFBDD59E2FC0}"/>
                </a:ext>
              </a:extLst>
            </p:cNvPr>
            <p:cNvCxnSpPr>
              <a:cxnSpLocks/>
            </p:cNvCxnSpPr>
            <p:nvPr/>
          </p:nvCxnSpPr>
          <p:spPr>
            <a:xfrm>
              <a:off x="8984131" y="227499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289A637-2CE2-468A-BD8D-DFEB423F431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8615" y="2274991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A52B610-EF0C-473C-BD40-089C13156218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6130220" y="2819267"/>
              <a:ext cx="4186351" cy="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43494B2-7576-47B4-912B-BADE977A70EF}"/>
                </a:ext>
              </a:extLst>
            </p:cNvPr>
            <p:cNvSpPr/>
            <p:nvPr/>
          </p:nvSpPr>
          <p:spPr>
            <a:xfrm>
              <a:off x="5746132" y="2610482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92D6DC9-BC08-4A10-9B5B-8B8A4D06E7EE}"/>
                </a:ext>
              </a:extLst>
            </p:cNvPr>
            <p:cNvSpPr/>
            <p:nvPr/>
          </p:nvSpPr>
          <p:spPr>
            <a:xfrm>
              <a:off x="7267603" y="261048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43EDE82-681A-427E-A63B-0ED0DEEA0992}"/>
                </a:ext>
              </a:extLst>
            </p:cNvPr>
            <p:cNvSpPr/>
            <p:nvPr/>
          </p:nvSpPr>
          <p:spPr>
            <a:xfrm>
              <a:off x="8792087" y="261048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7E28F86-97A0-4E78-A749-7E0C9560F81B}"/>
                </a:ext>
              </a:extLst>
            </p:cNvPr>
            <p:cNvSpPr/>
            <p:nvPr/>
          </p:nvSpPr>
          <p:spPr>
            <a:xfrm>
              <a:off x="10316571" y="261048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1BE82E5D-255D-4530-9CE2-DB26E527117E}"/>
                </a:ext>
              </a:extLst>
            </p:cNvPr>
            <p:cNvSpPr/>
            <p:nvPr/>
          </p:nvSpPr>
          <p:spPr>
            <a:xfrm>
              <a:off x="6356825" y="2688650"/>
              <a:ext cx="261232" cy="26123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F4A59F5-ED7D-41CA-B65A-3F41832100E7}"/>
                </a:ext>
              </a:extLst>
            </p:cNvPr>
            <p:cNvSpPr/>
            <p:nvPr/>
          </p:nvSpPr>
          <p:spPr>
            <a:xfrm>
              <a:off x="6779733" y="2688650"/>
              <a:ext cx="261232" cy="26123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BBAEA20-9F97-4A6B-AD40-F1893EB6D9B4}"/>
                </a:ext>
              </a:extLst>
            </p:cNvPr>
            <p:cNvSpPr/>
            <p:nvPr/>
          </p:nvSpPr>
          <p:spPr>
            <a:xfrm>
              <a:off x="6233968" y="2533557"/>
              <a:ext cx="923408" cy="571417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9B879E8-E0EF-45E4-8D92-461C4159AE7E}"/>
                    </a:ext>
                  </a:extLst>
                </p:cNvPr>
                <p:cNvSpPr txBox="1"/>
                <p:nvPr/>
              </p:nvSpPr>
              <p:spPr>
                <a:xfrm>
                  <a:off x="6618057" y="2127150"/>
                  <a:ext cx="24545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9B879E8-E0EF-45E4-8D92-461C4159A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057" y="2127150"/>
                  <a:ext cx="245452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8F9F751-38F4-4568-B4D1-B9188EA3323F}"/>
                </a:ext>
              </a:extLst>
            </p:cNvPr>
            <p:cNvSpPr/>
            <p:nvPr/>
          </p:nvSpPr>
          <p:spPr>
            <a:xfrm>
              <a:off x="7881308" y="2684747"/>
              <a:ext cx="261232" cy="26123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C9037-DBAC-4F3E-A9AB-FD0D1EA4272B}"/>
                </a:ext>
              </a:extLst>
            </p:cNvPr>
            <p:cNvSpPr/>
            <p:nvPr/>
          </p:nvSpPr>
          <p:spPr>
            <a:xfrm>
              <a:off x="8304216" y="2684747"/>
              <a:ext cx="261232" cy="26123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AF34EE6-7ED5-4E3A-A8F5-17074B77B51A}"/>
                </a:ext>
              </a:extLst>
            </p:cNvPr>
            <p:cNvSpPr/>
            <p:nvPr/>
          </p:nvSpPr>
          <p:spPr>
            <a:xfrm>
              <a:off x="7758451" y="2529654"/>
              <a:ext cx="923408" cy="571417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A206C63-24A0-497F-A4B8-A6D2DB8F549C}"/>
                    </a:ext>
                  </a:extLst>
                </p:cNvPr>
                <p:cNvSpPr txBox="1"/>
                <p:nvPr/>
              </p:nvSpPr>
              <p:spPr>
                <a:xfrm>
                  <a:off x="8142540" y="2123247"/>
                  <a:ext cx="24545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A206C63-24A0-497F-A4B8-A6D2DB8F5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2540" y="2123247"/>
                  <a:ext cx="24545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78B10A7-6B32-4CDA-999B-C01F1ED2237E}"/>
                </a:ext>
              </a:extLst>
            </p:cNvPr>
            <p:cNvSpPr/>
            <p:nvPr/>
          </p:nvSpPr>
          <p:spPr>
            <a:xfrm>
              <a:off x="9411918" y="2688651"/>
              <a:ext cx="261232" cy="26123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D656B04-5586-4B81-9A2A-4E29B935D1FA}"/>
                </a:ext>
              </a:extLst>
            </p:cNvPr>
            <p:cNvSpPr/>
            <p:nvPr/>
          </p:nvSpPr>
          <p:spPr>
            <a:xfrm>
              <a:off x="9834826" y="2688651"/>
              <a:ext cx="261232" cy="26123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4C3A2A-25D2-426E-91C4-E4DB71A202C0}"/>
                </a:ext>
              </a:extLst>
            </p:cNvPr>
            <p:cNvSpPr/>
            <p:nvPr/>
          </p:nvSpPr>
          <p:spPr>
            <a:xfrm>
              <a:off x="9289061" y="2533558"/>
              <a:ext cx="923408" cy="571417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5FFC82B-E303-4ED7-9B0A-C8B0D80978F8}"/>
                    </a:ext>
                  </a:extLst>
                </p:cNvPr>
                <p:cNvSpPr txBox="1"/>
                <p:nvPr/>
              </p:nvSpPr>
              <p:spPr>
                <a:xfrm>
                  <a:off x="9673150" y="2127151"/>
                  <a:ext cx="24545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5FFC82B-E303-4ED7-9B0A-C8B0D8097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150" y="2127151"/>
                  <a:ext cx="245452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16EE5F8-8D87-47EF-9BDA-0DC544A3D0FB}"/>
                  </a:ext>
                </a:extLst>
              </p:cNvPr>
              <p:cNvSpPr txBox="1"/>
              <p:nvPr/>
            </p:nvSpPr>
            <p:spPr>
              <a:xfrm>
                <a:off x="5069257" y="3793453"/>
                <a:ext cx="4183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16EE5F8-8D87-47EF-9BDA-0DC544A3D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57" y="3793453"/>
                <a:ext cx="41838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70DB5A-C7E1-46A0-BC3D-7682C25F5DDC}"/>
              </a:ext>
            </a:extLst>
          </p:cNvPr>
          <p:cNvGrpSpPr/>
          <p:nvPr/>
        </p:nvGrpSpPr>
        <p:grpSpPr>
          <a:xfrm>
            <a:off x="5648346" y="3786253"/>
            <a:ext cx="5069738" cy="546331"/>
            <a:chOff x="5665279" y="2561940"/>
            <a:chExt cx="5069738" cy="546331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931153F-CD47-4C56-BC7D-2C7464B2C97E}"/>
                </a:ext>
              </a:extLst>
            </p:cNvPr>
            <p:cNvSpPr/>
            <p:nvPr/>
          </p:nvSpPr>
          <p:spPr>
            <a:xfrm>
              <a:off x="5665279" y="2561940"/>
              <a:ext cx="970708" cy="539131"/>
            </a:xfrm>
            <a:prstGeom prst="round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2C11C06-36BC-4B0E-A63A-D21F8DEFE067}"/>
                </a:ext>
              </a:extLst>
            </p:cNvPr>
            <p:cNvSpPr/>
            <p:nvPr/>
          </p:nvSpPr>
          <p:spPr>
            <a:xfrm>
              <a:off x="6753201" y="2561940"/>
              <a:ext cx="1404446" cy="539131"/>
            </a:xfrm>
            <a:prstGeom prst="round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12F2A439-7443-465A-89E3-164FECC4DD36}"/>
                </a:ext>
              </a:extLst>
            </p:cNvPr>
            <p:cNvSpPr/>
            <p:nvPr/>
          </p:nvSpPr>
          <p:spPr>
            <a:xfrm>
              <a:off x="8280504" y="2569140"/>
              <a:ext cx="1404446" cy="539131"/>
            </a:xfrm>
            <a:prstGeom prst="round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885B362-49D4-4600-8D78-7D0F953231DC}"/>
                </a:ext>
              </a:extLst>
            </p:cNvPr>
            <p:cNvSpPr/>
            <p:nvPr/>
          </p:nvSpPr>
          <p:spPr>
            <a:xfrm>
              <a:off x="9811611" y="2561940"/>
              <a:ext cx="923406" cy="539131"/>
            </a:xfrm>
            <a:prstGeom prst="round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C511888-742D-48C1-91BC-A62D43679D13}"/>
                  </a:ext>
                </a:extLst>
              </p:cNvPr>
              <p:cNvSpPr/>
              <p:nvPr/>
            </p:nvSpPr>
            <p:spPr>
              <a:xfrm>
                <a:off x="1463509" y="3855734"/>
                <a:ext cx="64370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C511888-742D-48C1-91BC-A62D4367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09" y="3855734"/>
                <a:ext cx="643701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3B9A31-8986-4A8B-9EC1-D81CB8513599}"/>
                  </a:ext>
                </a:extLst>
              </p:cNvPr>
              <p:cNvSpPr/>
              <p:nvPr/>
            </p:nvSpPr>
            <p:spPr>
              <a:xfrm>
                <a:off x="2413286" y="3855734"/>
                <a:ext cx="64370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3B9A31-8986-4A8B-9EC1-D81CB8513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86" y="3855734"/>
                <a:ext cx="6437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4AD4E4A-2710-48A4-BBBF-4449DCCC7CE2}"/>
                  </a:ext>
                </a:extLst>
              </p:cNvPr>
              <p:cNvSpPr/>
              <p:nvPr/>
            </p:nvSpPr>
            <p:spPr>
              <a:xfrm>
                <a:off x="3373732" y="3855734"/>
                <a:ext cx="64370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4AD4E4A-2710-48A4-BBBF-4449DCCC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32" y="3855734"/>
                <a:ext cx="643701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8EF569-308B-4807-8DDC-D4E5F8592CB2}"/>
                  </a:ext>
                </a:extLst>
              </p:cNvPr>
              <p:cNvSpPr/>
              <p:nvPr/>
            </p:nvSpPr>
            <p:spPr>
              <a:xfrm>
                <a:off x="4328951" y="3849269"/>
                <a:ext cx="64370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8EF569-308B-4807-8DDC-D4E5F8592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951" y="3849269"/>
                <a:ext cx="643701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30236E-ECAA-4087-B9D6-7EEF52B26ECD}"/>
                  </a:ext>
                </a:extLst>
              </p:cNvPr>
              <p:cNvSpPr/>
              <p:nvPr/>
            </p:nvSpPr>
            <p:spPr>
              <a:xfrm>
                <a:off x="5799108" y="4308715"/>
                <a:ext cx="6540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30236E-ECAA-4087-B9D6-7EEF52B26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08" y="4308715"/>
                <a:ext cx="654090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0C58A01-1C2F-4079-BB0F-4FB6A577BE09}"/>
                  </a:ext>
                </a:extLst>
              </p:cNvPr>
              <p:cNvSpPr/>
              <p:nvPr/>
            </p:nvSpPr>
            <p:spPr>
              <a:xfrm>
                <a:off x="7110872" y="4308266"/>
                <a:ext cx="6540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0C58A01-1C2F-4079-BB0F-4FB6A577B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72" y="4308266"/>
                <a:ext cx="654090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A02744-A5A0-49B0-8C16-2D221E88AD90}"/>
                  </a:ext>
                </a:extLst>
              </p:cNvPr>
              <p:cNvSpPr/>
              <p:nvPr/>
            </p:nvSpPr>
            <p:spPr>
              <a:xfrm>
                <a:off x="8639323" y="4308266"/>
                <a:ext cx="6540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A02744-A5A0-49B0-8C16-2D221E88A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323" y="4308266"/>
                <a:ext cx="654090" cy="380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575E3A4-2209-452B-B0B9-845EC8DD3BDF}"/>
                  </a:ext>
                </a:extLst>
              </p:cNvPr>
              <p:cNvSpPr/>
              <p:nvPr/>
            </p:nvSpPr>
            <p:spPr>
              <a:xfrm>
                <a:off x="9948174" y="4308266"/>
                <a:ext cx="6540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575E3A4-2209-452B-B0B9-845EC8DD3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174" y="4308266"/>
                <a:ext cx="6540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14FEAFA8-4906-4DCE-8C33-9816FA5B9E45}"/>
              </a:ext>
            </a:extLst>
          </p:cNvPr>
          <p:cNvSpPr/>
          <p:nvPr/>
        </p:nvSpPr>
        <p:spPr>
          <a:xfrm>
            <a:off x="988845" y="4818674"/>
            <a:ext cx="10393530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可通过引入新的</a:t>
            </a:r>
            <a:r>
              <a:rPr lang="zh-CN" altLang="en-US" sz="2400" b="1" dirty="0"/>
              <a:t>约束条件</a:t>
            </a:r>
            <a:r>
              <a:rPr lang="zh-CN" altLang="en-US" sz="2400" dirty="0"/>
              <a:t>，固定</a:t>
            </a:r>
            <a:r>
              <a:rPr lang="en-US" altLang="zh-CN" sz="2400" dirty="0"/>
              <a:t>MPS</a:t>
            </a:r>
            <a:r>
              <a:rPr lang="zh-CN" altLang="en-US" sz="2400" dirty="0"/>
              <a:t>的规范自由度，使得给定量子态具备唯一的</a:t>
            </a:r>
            <a:r>
              <a:rPr lang="en-US" altLang="zh-CN" sz="2400" dirty="0"/>
              <a:t>MPS</a:t>
            </a:r>
            <a:r>
              <a:rPr lang="zh-CN" altLang="en-US" sz="2400" dirty="0"/>
              <a:t>表示。</a:t>
            </a:r>
            <a:endParaRPr lang="en-US" altLang="zh-CN" sz="2400" dirty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常用的约束条件为构成</a:t>
            </a:r>
            <a:r>
              <a:rPr lang="en-US" altLang="zh-CN" sz="2400" dirty="0"/>
              <a:t>MPS</a:t>
            </a:r>
            <a:r>
              <a:rPr lang="zh-CN" altLang="en-US" sz="2400" dirty="0"/>
              <a:t>张量的</a:t>
            </a:r>
            <a:r>
              <a:rPr lang="zh-CN" altLang="en-US" sz="2400" b="1" dirty="0"/>
              <a:t>正交条件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1021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6049B-3B8B-4EC6-B1C7-3CEDE91F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527050"/>
            <a:ext cx="5953125" cy="1325563"/>
          </a:xfrm>
        </p:spPr>
        <p:txBody>
          <a:bodyPr/>
          <a:lstStyle/>
          <a:p>
            <a:r>
              <a:rPr lang="zh-CN" altLang="en-US" b="1" dirty="0"/>
              <a:t>本章目录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6C486-C70E-4315-828C-BF8554252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5" y="1930399"/>
            <a:ext cx="7543800" cy="46704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4.1   Tensor-train</a:t>
            </a:r>
            <a:r>
              <a:rPr lang="zh-CN" altLang="en-US" dirty="0"/>
              <a:t>分解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4.2   </a:t>
            </a:r>
            <a:r>
              <a:rPr lang="zh-CN" altLang="en-US" dirty="0"/>
              <a:t>矩阵乘积态：定义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4.3   </a:t>
            </a:r>
            <a:r>
              <a:rPr lang="zh-CN" altLang="en-US" dirty="0"/>
              <a:t>矩阵乘积态与量子纠缠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4.4   </a:t>
            </a:r>
            <a:r>
              <a:rPr lang="zh-CN" altLang="en-US" dirty="0"/>
              <a:t>矩阵乘积态的规范自由度与正交形式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4.5   TEBD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4.6   TEBD</a:t>
            </a:r>
            <a:r>
              <a:rPr lang="zh-CN" altLang="en-US" dirty="0"/>
              <a:t>算法的应用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4.7   </a:t>
            </a:r>
            <a:r>
              <a:rPr lang="zh-CN" altLang="en-US" dirty="0"/>
              <a:t>密度矩阵重整化群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4.8   </a:t>
            </a:r>
            <a:r>
              <a:rPr lang="zh-CN" altLang="en-US" dirty="0"/>
              <a:t>基于自动微分的基态变分算法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4.9   </a:t>
            </a:r>
            <a:r>
              <a:rPr lang="zh-CN" altLang="en-US" dirty="0"/>
              <a:t>矩阵乘积态的涨落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4.10 </a:t>
            </a:r>
            <a:r>
              <a:rPr lang="zh-CN" altLang="en-US" dirty="0"/>
              <a:t>矩阵乘积态与纠缠熵面积定律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4.11 MPO</a:t>
            </a:r>
            <a:r>
              <a:rPr lang="zh-CN" altLang="en-US" dirty="0"/>
              <a:t>与一维热力学计算</a:t>
            </a:r>
          </a:p>
        </p:txBody>
      </p:sp>
    </p:spTree>
    <p:extLst>
      <p:ext uri="{BB962C8B-B14F-4D97-AF65-F5344CB8AC3E}">
        <p14:creationId xmlns:p14="http://schemas.microsoft.com/office/powerpoint/2010/main" val="35493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785546" y="669982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矩阵乘积态的规范自由度与正交形式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/>
              <p:nvPr/>
            </p:nvSpPr>
            <p:spPr>
              <a:xfrm>
                <a:off x="798626" y="1482750"/>
                <a:ext cx="10745949" cy="125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中心正交形式</a:t>
                </a:r>
                <a:r>
                  <a:rPr lang="zh-CN" altLang="en-US" sz="2400" dirty="0"/>
                  <a:t>：当张量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）满足左正交条件，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）满足右正交条件时，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被称为具有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中心正交形式</a:t>
                </a:r>
                <a:r>
                  <a:rPr lang="zh-CN" altLang="en-US" sz="2400" dirty="0"/>
                  <a:t>。图形表示如下（回顾：箭头代表正交条件的方向）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3AB950-F075-4F84-9A07-F126926D0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6" y="1482750"/>
                <a:ext cx="10745949" cy="1251368"/>
              </a:xfrm>
              <a:prstGeom prst="rect">
                <a:avLst/>
              </a:prstGeom>
              <a:blipFill>
                <a:blip r:embed="rId2"/>
                <a:stretch>
                  <a:fillRect l="-737" t="-1456" r="-170" b="-8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FC720E-E072-4AA1-977C-E9ECC52267D8}"/>
              </a:ext>
            </a:extLst>
          </p:cNvPr>
          <p:cNvGrpSpPr/>
          <p:nvPr/>
        </p:nvGrpSpPr>
        <p:grpSpPr>
          <a:xfrm>
            <a:off x="4023694" y="2795968"/>
            <a:ext cx="4201231" cy="758181"/>
            <a:chOff x="4023694" y="2634043"/>
            <a:chExt cx="4201231" cy="758181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541CB813-B4F1-4830-A04B-4A4D2189A979}"/>
                </a:ext>
              </a:extLst>
            </p:cNvPr>
            <p:cNvCxnSpPr>
              <a:cxnSpLocks/>
            </p:cNvCxnSpPr>
            <p:nvPr/>
          </p:nvCxnSpPr>
          <p:spPr>
            <a:xfrm>
              <a:off x="4215738" y="2639162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640E3A7-D0FA-4461-A70D-639F12142D46}"/>
                </a:ext>
              </a:extLst>
            </p:cNvPr>
            <p:cNvCxnSpPr>
              <a:cxnSpLocks/>
            </p:cNvCxnSpPr>
            <p:nvPr/>
          </p:nvCxnSpPr>
          <p:spPr>
            <a:xfrm>
              <a:off x="5168517" y="2639158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18C484D-2FCA-4E0C-9530-30B36EF74910}"/>
                </a:ext>
              </a:extLst>
            </p:cNvPr>
            <p:cNvCxnSpPr>
              <a:cxnSpLocks/>
            </p:cNvCxnSpPr>
            <p:nvPr/>
          </p:nvCxnSpPr>
          <p:spPr>
            <a:xfrm>
              <a:off x="6124310" y="2639158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B583713-F4C2-400E-AD31-8C47181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0103" y="2634043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C356272-B9EF-49D0-8C40-0E2CC13B9350}"/>
                </a:ext>
              </a:extLst>
            </p:cNvPr>
            <p:cNvCxnSpPr>
              <a:cxnSpLocks/>
              <a:stCxn id="63" idx="3"/>
              <a:endCxn id="72" idx="1"/>
            </p:cNvCxnSpPr>
            <p:nvPr/>
          </p:nvCxnSpPr>
          <p:spPr>
            <a:xfrm flipV="1">
              <a:off x="4407782" y="3178321"/>
              <a:ext cx="3433055" cy="5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A416E457-CF6F-4680-8A15-FF8BAE56024A}"/>
                </a:ext>
              </a:extLst>
            </p:cNvPr>
            <p:cNvSpPr/>
            <p:nvPr/>
          </p:nvSpPr>
          <p:spPr>
            <a:xfrm>
              <a:off x="4023694" y="2974655"/>
              <a:ext cx="384088" cy="4175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1F2083E-C481-4D22-AA34-2CFA8D3322BC}"/>
                </a:ext>
              </a:extLst>
            </p:cNvPr>
            <p:cNvSpPr/>
            <p:nvPr/>
          </p:nvSpPr>
          <p:spPr>
            <a:xfrm>
              <a:off x="4976473" y="2974651"/>
              <a:ext cx="384088" cy="4175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0ACBEFA-5EAE-4727-B4FC-301536C257A0}"/>
                </a:ext>
              </a:extLst>
            </p:cNvPr>
            <p:cNvSpPr/>
            <p:nvPr/>
          </p:nvSpPr>
          <p:spPr>
            <a:xfrm>
              <a:off x="5932266" y="2974651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E3048442-FB3F-41E3-8929-9577503B6ADB}"/>
                </a:ext>
              </a:extLst>
            </p:cNvPr>
            <p:cNvSpPr/>
            <p:nvPr/>
          </p:nvSpPr>
          <p:spPr>
            <a:xfrm>
              <a:off x="6888059" y="2969536"/>
              <a:ext cx="384088" cy="4175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1037711-0A2B-4F01-B03C-880B9CE80058}"/>
                </a:ext>
              </a:extLst>
            </p:cNvPr>
            <p:cNvCxnSpPr>
              <a:cxnSpLocks/>
            </p:cNvCxnSpPr>
            <p:nvPr/>
          </p:nvCxnSpPr>
          <p:spPr>
            <a:xfrm>
              <a:off x="8032881" y="2634043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985FC06B-A515-44B3-A8F6-99E4072EC959}"/>
                </a:ext>
              </a:extLst>
            </p:cNvPr>
            <p:cNvSpPr/>
            <p:nvPr/>
          </p:nvSpPr>
          <p:spPr>
            <a:xfrm>
              <a:off x="7840837" y="2969536"/>
              <a:ext cx="384088" cy="4175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9AB8D2C4-1A2A-4582-8861-0C781B845D6A}"/>
                </a:ext>
              </a:extLst>
            </p:cNvPr>
            <p:cNvSpPr/>
            <p:nvPr/>
          </p:nvSpPr>
          <p:spPr>
            <a:xfrm flipV="1">
              <a:off x="7021546" y="2753937"/>
              <a:ext cx="111083" cy="957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191CBDD8-674F-4179-A1ED-3277EA2F6877}"/>
                </a:ext>
              </a:extLst>
            </p:cNvPr>
            <p:cNvSpPr/>
            <p:nvPr/>
          </p:nvSpPr>
          <p:spPr>
            <a:xfrm flipV="1">
              <a:off x="7974321" y="2753937"/>
              <a:ext cx="111083" cy="957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8EEA2957-A2A0-4253-A79F-956940F4D5EE}"/>
                </a:ext>
              </a:extLst>
            </p:cNvPr>
            <p:cNvSpPr/>
            <p:nvPr/>
          </p:nvSpPr>
          <p:spPr>
            <a:xfrm flipV="1">
              <a:off x="4160199" y="2754289"/>
              <a:ext cx="111083" cy="957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3D53B803-0C04-4458-8CDC-E9DA510D7481}"/>
                </a:ext>
              </a:extLst>
            </p:cNvPr>
            <p:cNvSpPr/>
            <p:nvPr/>
          </p:nvSpPr>
          <p:spPr>
            <a:xfrm flipV="1">
              <a:off x="5112974" y="2754289"/>
              <a:ext cx="111083" cy="957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9812D75A-F1C8-4BC4-B5C0-ADCC6EE419E5}"/>
                </a:ext>
              </a:extLst>
            </p:cNvPr>
            <p:cNvSpPr/>
            <p:nvPr/>
          </p:nvSpPr>
          <p:spPr>
            <a:xfrm rot="5400000" flipV="1">
              <a:off x="7500950" y="3130439"/>
              <a:ext cx="111083" cy="9576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B3752BB7-2E94-4E76-85DA-2CDCFA0776F4}"/>
                </a:ext>
              </a:extLst>
            </p:cNvPr>
            <p:cNvSpPr/>
            <p:nvPr/>
          </p:nvSpPr>
          <p:spPr>
            <a:xfrm rot="5400000" flipV="1">
              <a:off x="6526555" y="3130439"/>
              <a:ext cx="111083" cy="9576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416BD895-C091-48BF-B14F-4375B4277B96}"/>
                </a:ext>
              </a:extLst>
            </p:cNvPr>
            <p:cNvSpPr/>
            <p:nvPr/>
          </p:nvSpPr>
          <p:spPr>
            <a:xfrm rot="16200000" flipH="1" flipV="1">
              <a:off x="5600174" y="3130440"/>
              <a:ext cx="111083" cy="9576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D8B951C-C820-4D43-8391-4FB13BEFBAF1}"/>
                </a:ext>
              </a:extLst>
            </p:cNvPr>
            <p:cNvSpPr/>
            <p:nvPr/>
          </p:nvSpPr>
          <p:spPr>
            <a:xfrm rot="16200000" flipH="1" flipV="1">
              <a:off x="4625779" y="3130440"/>
              <a:ext cx="111083" cy="9576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2D85087-5409-4720-9336-A045F361B995}"/>
                  </a:ext>
                </a:extLst>
              </p:cNvPr>
              <p:cNvSpPr/>
              <p:nvPr/>
            </p:nvSpPr>
            <p:spPr>
              <a:xfrm>
                <a:off x="798626" y="3851771"/>
                <a:ext cx="10745955" cy="2210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易得</a:t>
                </a:r>
                <a:r>
                  <a:rPr lang="zh-CN" altLang="en-US" sz="2400" b="1" dirty="0">
                    <a:sym typeface="Wingdings" panose="05000000000000000000" pitchFamily="2" charset="2"/>
                  </a:rPr>
                  <a:t>：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a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正交中心的移动</a:t>
                </a:r>
                <a:r>
                  <a:rPr lang="zh-CN" altLang="en-US" sz="2400" dirty="0"/>
                  <a:t>。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可通过多次的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SVD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或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QR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分解进行规范变换，从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中心正交形式变换成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中心正交形式（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/>
                  <a:t>）</a:t>
                </a:r>
                <a:r>
                  <a:rPr lang="en-US" altLang="zh-CN" sz="2400" dirty="0"/>
                  <a:t>;</a:t>
                </a:r>
                <a:br>
                  <a:rPr lang="en-US" altLang="zh-CN" sz="2400" dirty="0"/>
                </a:br>
                <a:r>
                  <a:rPr lang="zh-CN" altLang="en-US" sz="2400" dirty="0"/>
                  <a:t>（</a:t>
                </a:r>
                <a:r>
                  <a:rPr lang="en-US" altLang="zh-CN" sz="2400" dirty="0"/>
                  <a:t>b</a:t>
                </a:r>
                <a:r>
                  <a:rPr lang="zh-CN" altLang="en-US" sz="2400" dirty="0"/>
                  <a:t>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通过中心正交形式计算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MPS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纠缠谱</a:t>
                </a:r>
                <a:r>
                  <a:rPr lang="zh-CN" altLang="en-US" sz="2400" dirty="0"/>
                  <a:t>。对于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SVD</a:t>
                </a:r>
                <a:r>
                  <a:rPr lang="zh-CN" altLang="en-US" sz="2400" dirty="0"/>
                  <a:t>形式可得，在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二分下的纠缠谱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，即为</a:t>
                </a:r>
                <a:r>
                  <a:rPr lang="zh-CN" altLang="en-US" sz="2400" b="1" dirty="0"/>
                  <a:t>中心处张量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b="1" dirty="0"/>
                  <a:t>的奇异值谱</a:t>
                </a:r>
                <a:r>
                  <a:rPr lang="zh-CN" altLang="en-US" sz="2400" dirty="0"/>
                  <a:t>，有奇异值分解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2D85087-5409-4720-9336-A045F361B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6" y="3851771"/>
                <a:ext cx="10745955" cy="2210092"/>
              </a:xfrm>
              <a:prstGeom prst="rect">
                <a:avLst/>
              </a:prstGeom>
              <a:blipFill>
                <a:blip r:embed="rId3"/>
                <a:stretch>
                  <a:fillRect l="-737" t="-1934" r="-227" b="-2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F633DA8A-4208-4469-91C1-4D3FE523196D}"/>
                  </a:ext>
                </a:extLst>
              </p:cNvPr>
              <p:cNvSpPr/>
              <p:nvPr/>
            </p:nvSpPr>
            <p:spPr>
              <a:xfrm>
                <a:off x="1115867" y="6136667"/>
                <a:ext cx="8983936" cy="44563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：当</a:t>
                </a:r>
                <a:r>
                  <a:rPr lang="en-US" altLang="zh-CN" sz="2000" dirty="0"/>
                  <a:t>MPS</a:t>
                </a:r>
                <a:r>
                  <a:rPr lang="zh-CN" altLang="en-US" sz="2000" dirty="0"/>
                  <a:t>满足</a:t>
                </a:r>
                <a:r>
                  <a:rPr lang="en-US" altLang="zh-CN" sz="2000" dirty="0"/>
                  <a:t>K-</a:t>
                </a:r>
                <a:r>
                  <a:rPr lang="zh-CN" altLang="en-US" sz="2000" dirty="0"/>
                  <a:t>中心正交时，证明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（中心处张量的二范数）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F633DA8A-4208-4469-91C1-4D3FE5231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67" y="6136667"/>
                <a:ext cx="8983936" cy="445635"/>
              </a:xfrm>
              <a:prstGeom prst="rect">
                <a:avLst/>
              </a:prstGeom>
              <a:blipFill>
                <a:blip r:embed="rId4"/>
                <a:stretch>
                  <a:fillRect l="-610" t="-100000" b="-15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07C62803-F89D-4768-859F-D7C332C9EC13}"/>
              </a:ext>
            </a:extLst>
          </p:cNvPr>
          <p:cNvSpPr/>
          <p:nvPr/>
        </p:nvSpPr>
        <p:spPr>
          <a:xfrm>
            <a:off x="9092228" y="208317"/>
            <a:ext cx="2485951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MatrixProductState.py</a:t>
            </a:r>
            <a:r>
              <a:rPr lang="zh-CN" altLang="en-US" dirty="0"/>
              <a:t>中的</a:t>
            </a:r>
            <a:r>
              <a:rPr lang="en-US" altLang="zh-CN" dirty="0"/>
              <a:t>OBCMPS</a:t>
            </a:r>
            <a:r>
              <a:rPr lang="zh-CN" altLang="en-US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3304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50BF17-D7CD-4875-8941-1B6D7A853335}"/>
                  </a:ext>
                </a:extLst>
              </p:cNvPr>
              <p:cNvSpPr/>
              <p:nvPr/>
            </p:nvSpPr>
            <p:spPr>
              <a:xfrm>
                <a:off x="785546" y="1262631"/>
                <a:ext cx="10745949" cy="4438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基于</a:t>
                </a:r>
                <a:r>
                  <a:rPr lang="en-US" altLang="zh-CN" sz="2400" dirty="0"/>
                  <a:t>K-</a:t>
                </a:r>
                <a:r>
                  <a:rPr lang="zh-CN" altLang="en-US" sz="2400" dirty="0"/>
                  <a:t>中心正交形式，可对</a:t>
                </a:r>
                <a:r>
                  <a:rPr lang="en-US" altLang="zh-CN" sz="2400" dirty="0"/>
                  <a:t>MPS</a:t>
                </a:r>
                <a:r>
                  <a:rPr lang="zh-CN" altLang="en-US" sz="2400" b="1" dirty="0"/>
                  <a:t>辅助指标维数进行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最优裁剪</a:t>
                </a:r>
                <a:r>
                  <a:rPr lang="zh-CN" altLang="en-US" sz="2400" dirty="0"/>
                  <a:t>：设需要裁剪的指标为第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个辅助指标，裁剪方法为</a:t>
                </a:r>
                <a:br>
                  <a:rPr lang="en-US" altLang="zh-CN" sz="2400" dirty="0"/>
                </a:br>
                <a:r>
                  <a:rPr lang="zh-CN" altLang="en-US" sz="2400" dirty="0"/>
                  <a:t>（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）进行中心正交化，将正交中心放置于第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个张量；</a:t>
                </a:r>
                <a:br>
                  <a:rPr lang="en-US" altLang="zh-CN" sz="2400" dirty="0"/>
                </a:br>
                <a:r>
                  <a:rPr lang="zh-CN" altLang="en-US" sz="2400" dirty="0"/>
                  <a:t>（</a:t>
                </a:r>
                <a:r>
                  <a:rPr lang="en-US" altLang="zh-CN" sz="2400" dirty="0"/>
                  <a:t>b</a:t>
                </a:r>
                <a:r>
                  <a:rPr lang="zh-CN" altLang="en-US" sz="2400" dirty="0"/>
                  <a:t>）对中心张量进行奇异值分解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，仅保留前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个奇异值及对应的奇异向量（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为截断维数）；</a:t>
                </a:r>
                <a:br>
                  <a:rPr lang="en-US" altLang="zh-CN" sz="2400" dirty="0"/>
                </a:br>
                <a:r>
                  <a:rPr lang="zh-CN" altLang="en-US" sz="2400" dirty="0"/>
                  <a:t>（</a:t>
                </a:r>
                <a:r>
                  <a:rPr lang="en-US" altLang="zh-CN" sz="2400" dirty="0"/>
                  <a:t>c</a:t>
                </a:r>
                <a:r>
                  <a:rPr lang="zh-CN" altLang="en-US" sz="2400" dirty="0"/>
                  <a:t>）将第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个张量更新为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dirty="0"/>
                  <a:t>；</a:t>
                </a:r>
                <a:br>
                  <a:rPr lang="en-US" altLang="zh-CN" sz="2400" dirty="0"/>
                </a:br>
                <a:r>
                  <a:rPr lang="zh-CN" altLang="en-US" sz="2400" dirty="0"/>
                  <a:t>（</a:t>
                </a:r>
                <a:r>
                  <a:rPr lang="en-US" altLang="zh-CN" sz="2400" dirty="0"/>
                  <a:t>d</a:t>
                </a:r>
                <a:r>
                  <a:rPr lang="zh-CN" altLang="en-US" sz="2400" dirty="0"/>
                  <a:t>）将第（</a:t>
                </a:r>
                <a:r>
                  <a:rPr lang="en-US" altLang="zh-CN" sz="2400" dirty="0"/>
                  <a:t>K+1</a:t>
                </a:r>
                <a:r>
                  <a:rPr lang="zh-CN" altLang="en-US" sz="2400" dirty="0"/>
                  <a:t>）个张量更新为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上述裁剪也可通过将正交中心放置在第（</a:t>
                </a:r>
                <a:r>
                  <a:rPr lang="en-US" altLang="zh-CN" sz="2400" dirty="0"/>
                  <a:t>K+1</a:t>
                </a:r>
                <a:r>
                  <a:rPr lang="zh-CN" altLang="en-US" sz="2400" dirty="0"/>
                  <a:t>）个张量上来实现。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的中心正交形式对于多个张量网络算法算法极为重要，我们将在后面介绍</a:t>
                </a:r>
                <a:r>
                  <a:rPr lang="en-US" altLang="zh-CN" sz="2400" b="1" dirty="0"/>
                  <a:t>TEBD</a:t>
                </a:r>
                <a:r>
                  <a:rPr lang="zh-CN" altLang="en-US" sz="2400" dirty="0"/>
                  <a:t>与</a:t>
                </a:r>
                <a:r>
                  <a:rPr lang="en-US" altLang="zh-CN" sz="2400" b="1" dirty="0"/>
                  <a:t>DMRG</a:t>
                </a:r>
                <a:r>
                  <a:rPr lang="zh-CN" altLang="en-US" sz="2400" dirty="0"/>
                  <a:t>算法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50BF17-D7CD-4875-8941-1B6D7A853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6" y="1262631"/>
                <a:ext cx="10745949" cy="4438779"/>
              </a:xfrm>
              <a:prstGeom prst="rect">
                <a:avLst/>
              </a:prstGeom>
              <a:blipFill>
                <a:blip r:embed="rId2"/>
                <a:stretch>
                  <a:fillRect l="-794" t="-962" b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5DA6318-DE5C-417D-80D6-F28AEF2362F7}"/>
              </a:ext>
            </a:extLst>
          </p:cNvPr>
          <p:cNvSpPr/>
          <p:nvPr/>
        </p:nvSpPr>
        <p:spPr>
          <a:xfrm>
            <a:off x="889381" y="5701410"/>
            <a:ext cx="10745948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</a:t>
            </a:r>
            <a:r>
              <a:rPr lang="zh-CN" altLang="en-US" sz="2000" dirty="0"/>
              <a:t>：</a:t>
            </a:r>
            <a:r>
              <a:rPr lang="en-US" altLang="zh-CN" sz="2000" dirty="0"/>
              <a:t>1. </a:t>
            </a:r>
            <a:r>
              <a:rPr lang="zh-CN" altLang="en-US" sz="2000" dirty="0"/>
              <a:t>画出上述第（</a:t>
            </a:r>
            <a:r>
              <a:rPr lang="en-US" altLang="zh-CN" sz="2000" dirty="0"/>
              <a:t>b</a:t>
            </a:r>
            <a:r>
              <a:rPr lang="zh-CN" altLang="en-US" sz="2000" dirty="0"/>
              <a:t>）和（</a:t>
            </a:r>
            <a:r>
              <a:rPr lang="en-US" altLang="zh-CN" sz="2000" dirty="0"/>
              <a:t>d</a:t>
            </a:r>
            <a:r>
              <a:rPr lang="zh-CN" altLang="en-US" sz="2000" dirty="0"/>
              <a:t>）步对应的图形表示</a:t>
            </a:r>
            <a:r>
              <a:rPr lang="en-US" altLang="zh-CN" sz="2000" dirty="0"/>
              <a:t>;</a:t>
            </a:r>
            <a:br>
              <a:rPr lang="en-US" altLang="zh-CN" sz="2000" dirty="0"/>
            </a:br>
            <a:r>
              <a:rPr lang="en-US" altLang="zh-CN" sz="2000" dirty="0"/>
              <a:t>2. </a:t>
            </a:r>
            <a:r>
              <a:rPr lang="zh-CN" altLang="en-US" sz="2000" dirty="0"/>
              <a:t>基于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notebook</a:t>
            </a:r>
            <a:r>
              <a:rPr lang="zh-CN" altLang="en-US" sz="2000" dirty="0"/>
              <a:t>中给出的</a:t>
            </a:r>
            <a:r>
              <a:rPr lang="en-US" altLang="zh-CN" sz="2000" dirty="0"/>
              <a:t>OBCMPS</a:t>
            </a:r>
            <a:r>
              <a:rPr lang="zh-CN" altLang="en-US" sz="2000" dirty="0"/>
              <a:t>类，编写程序，实现对给定</a:t>
            </a:r>
            <a:r>
              <a:rPr lang="en-US" altLang="zh-CN" sz="2000" dirty="0"/>
              <a:t>MPS</a:t>
            </a:r>
            <a:r>
              <a:rPr lang="zh-CN" altLang="en-US" sz="2000" dirty="0"/>
              <a:t>的任意辅助指标进行最优裁剪的程序，并利用纠缠谱估算不同截断维数下的裁剪误差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31D4D3-5832-43B3-BD0F-31A75A877959}"/>
              </a:ext>
            </a:extLst>
          </p:cNvPr>
          <p:cNvSpPr txBox="1"/>
          <p:nvPr/>
        </p:nvSpPr>
        <p:spPr>
          <a:xfrm>
            <a:off x="757237" y="46995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矩阵乘积态的规范自由度与正交形式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02D33E-FFD0-4C36-94B5-58E1CAE02E5E}"/>
              </a:ext>
            </a:extLst>
          </p:cNvPr>
          <p:cNvSpPr/>
          <p:nvPr/>
        </p:nvSpPr>
        <p:spPr>
          <a:xfrm>
            <a:off x="8477251" y="299476"/>
            <a:ext cx="3486150" cy="70788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b="1" dirty="0"/>
              <a:t>该裁剪算法的“最优性”由矩阵</a:t>
            </a:r>
            <a:r>
              <a:rPr lang="en-US" altLang="zh-CN" sz="2000" b="1" dirty="0"/>
              <a:t>SVD</a:t>
            </a:r>
            <a:r>
              <a:rPr lang="zh-CN" altLang="en-US" sz="2000" b="1" dirty="0"/>
              <a:t>低秩近似的最优性保证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6695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50BF17-D7CD-4875-8941-1B6D7A853335}"/>
                  </a:ext>
                </a:extLst>
              </p:cNvPr>
              <p:cNvSpPr/>
              <p:nvPr/>
            </p:nvSpPr>
            <p:spPr>
              <a:xfrm>
                <a:off x="693127" y="1231849"/>
                <a:ext cx="10805745" cy="5475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扩展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的另一个重要的正交形式被称为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正则形式</a:t>
                </a:r>
                <a:r>
                  <a:rPr lang="zh-CN" altLang="en-US" sz="2400" dirty="0"/>
                  <a:t>（</a:t>
                </a:r>
                <a:r>
                  <a:rPr lang="en-US" altLang="zh-CN" sz="2400" b="1" dirty="0"/>
                  <a:t>canonical form</a:t>
                </a:r>
                <a:r>
                  <a:rPr lang="zh-CN" altLang="en-US" sz="2400" dirty="0"/>
                  <a:t>），其定义如下：给定量子态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∏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⨂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sz="2400" dirty="0"/>
                  <a:t>，其系数满足满足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br>
                  <a:rPr lang="en-US" altLang="zh-CN" sz="2800" dirty="0"/>
                </a:b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/>
                  <a:t>为正定对角正，对角元素按非升序排列，且满足</a:t>
                </a:r>
                <a:br>
                  <a:rPr lang="en-US" altLang="zh-CN" sz="2400" dirty="0"/>
                </a:br>
                <a:r>
                  <a:rPr lang="en-US" altLang="zh-CN" sz="2400" dirty="0"/>
                  <a:t>a.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b.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c.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‘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d.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在正则形式中，每一处的二分纠缠普显式地出现在了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的定义中；该定义在研究无穷长平移不变的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时，十分有用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50BF17-D7CD-4875-8941-1B6D7A853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7" y="1231849"/>
                <a:ext cx="10805745" cy="5475410"/>
              </a:xfrm>
              <a:prstGeom prst="rect">
                <a:avLst/>
              </a:prstGeom>
              <a:blipFill>
                <a:blip r:embed="rId2"/>
                <a:stretch>
                  <a:fillRect l="-790" t="-1448" r="-734" b="-1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231D4D3-5832-43B3-BD0F-31A75A877959}"/>
              </a:ext>
            </a:extLst>
          </p:cNvPr>
          <p:cNvSpPr txBox="1"/>
          <p:nvPr/>
        </p:nvSpPr>
        <p:spPr>
          <a:xfrm>
            <a:off x="832230" y="374575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矩阵乘积态的规范自由度与正交形式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BA7295-C1B9-47C6-9997-CFBE9F7CB042}"/>
                  </a:ext>
                </a:extLst>
              </p:cNvPr>
              <p:cNvSpPr/>
              <p:nvPr/>
            </p:nvSpPr>
            <p:spPr>
              <a:xfrm>
                <a:off x="8789028" y="4776901"/>
                <a:ext cx="23241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/>
                  <a:t>（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200" dirty="0"/>
                  <a:t>）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BA7295-C1B9-47C6-9997-CFBE9F7CB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28" y="4776901"/>
                <a:ext cx="2324100" cy="430887"/>
              </a:xfrm>
              <a:prstGeom prst="rect">
                <a:avLst/>
              </a:prstGeom>
              <a:blipFill>
                <a:blip r:embed="rId3"/>
                <a:stretch>
                  <a:fillRect l="-3412" t="-857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BB029C69-972D-4611-8718-5AAEA1FD7D55}"/>
              </a:ext>
            </a:extLst>
          </p:cNvPr>
          <p:cNvGrpSpPr/>
          <p:nvPr/>
        </p:nvGrpSpPr>
        <p:grpSpPr>
          <a:xfrm>
            <a:off x="6977859" y="3305997"/>
            <a:ext cx="5214141" cy="753064"/>
            <a:chOff x="6279754" y="5671757"/>
            <a:chExt cx="5214141" cy="75306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8038742-5BE4-478F-9E31-FCDAD0C29CB4}"/>
                </a:ext>
              </a:extLst>
            </p:cNvPr>
            <p:cNvGrpSpPr/>
            <p:nvPr/>
          </p:nvGrpSpPr>
          <p:grpSpPr>
            <a:xfrm>
              <a:off x="6409561" y="5671757"/>
              <a:ext cx="4954527" cy="753064"/>
              <a:chOff x="5746132" y="2274989"/>
              <a:chExt cx="4954527" cy="753064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AACA8FDE-5D54-46B5-B001-40107FFE1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8176" y="2274989"/>
                <a:ext cx="0" cy="670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66BF63C-5D92-4C69-93F4-0539C2E52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9647" y="2274990"/>
                <a:ext cx="0" cy="670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3B12AF67-EEAB-490F-AA2B-DAFCC7BF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4131" y="2274990"/>
                <a:ext cx="0" cy="670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4F93B1D-D4EF-497A-A726-A35AC3352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8615" y="2274991"/>
                <a:ext cx="0" cy="670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8FB5BF1-89F1-4084-8FE6-F3C5FE0D94E9}"/>
                  </a:ext>
                </a:extLst>
              </p:cNvPr>
              <p:cNvCxnSpPr>
                <a:stCxn id="39" idx="3"/>
                <a:endCxn id="42" idx="1"/>
              </p:cNvCxnSpPr>
              <p:nvPr/>
            </p:nvCxnSpPr>
            <p:spPr>
              <a:xfrm>
                <a:off x="6130220" y="2819267"/>
                <a:ext cx="4186351" cy="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BF94384-4E48-4341-9D48-81B2B84241F4}"/>
                  </a:ext>
                </a:extLst>
              </p:cNvPr>
              <p:cNvSpPr/>
              <p:nvPr/>
            </p:nvSpPr>
            <p:spPr>
              <a:xfrm>
                <a:off x="5746132" y="2610482"/>
                <a:ext cx="384088" cy="417569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AE4B3FB7-BC7D-4A44-81DE-66E009258ACA}"/>
                  </a:ext>
                </a:extLst>
              </p:cNvPr>
              <p:cNvSpPr/>
              <p:nvPr/>
            </p:nvSpPr>
            <p:spPr>
              <a:xfrm>
                <a:off x="7267603" y="2610483"/>
                <a:ext cx="384088" cy="417569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57703A6B-579C-4F42-B167-E64712906738}"/>
                  </a:ext>
                </a:extLst>
              </p:cNvPr>
              <p:cNvSpPr/>
              <p:nvPr/>
            </p:nvSpPr>
            <p:spPr>
              <a:xfrm>
                <a:off x="8792087" y="2610483"/>
                <a:ext cx="384088" cy="417569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657C7D73-94CC-49A5-9B97-2EE7D7FDB79B}"/>
                  </a:ext>
                </a:extLst>
              </p:cNvPr>
              <p:cNvSpPr/>
              <p:nvPr/>
            </p:nvSpPr>
            <p:spPr>
              <a:xfrm>
                <a:off x="10316571" y="2610484"/>
                <a:ext cx="384088" cy="417569"/>
              </a:xfrm>
              <a:prstGeom prst="roundRect">
                <a:avLst/>
              </a:prstGeom>
              <a:solidFill>
                <a:srgbClr val="53DD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73EAC34A-BEA6-4937-A787-DAAE738FF1A0}"/>
                    </a:ext>
                  </a:extLst>
                </p:cNvPr>
                <p:cNvSpPr/>
                <p:nvPr/>
              </p:nvSpPr>
              <p:spPr>
                <a:xfrm>
                  <a:off x="6279754" y="6034777"/>
                  <a:ext cx="64370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73EAC34A-BEA6-4937-A787-DAAE738FF1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754" y="6034777"/>
                  <a:ext cx="643701" cy="3808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9502D359-412E-4BE0-A696-49EDFCC35EC0}"/>
                    </a:ext>
                  </a:extLst>
                </p:cNvPr>
                <p:cNvSpPr/>
                <p:nvPr/>
              </p:nvSpPr>
              <p:spPr>
                <a:xfrm>
                  <a:off x="7801225" y="6034777"/>
                  <a:ext cx="64370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9502D359-412E-4BE0-A696-49EDFCC35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225" y="6034777"/>
                  <a:ext cx="643701" cy="3808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8D98E8D-27C8-45A0-A5FB-F90CC70AE790}"/>
                    </a:ext>
                  </a:extLst>
                </p:cNvPr>
                <p:cNvSpPr/>
                <p:nvPr/>
              </p:nvSpPr>
              <p:spPr>
                <a:xfrm>
                  <a:off x="9333618" y="6025629"/>
                  <a:ext cx="64370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8D98E8D-27C8-45A0-A5FB-F90CC70AE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618" y="6025629"/>
                  <a:ext cx="643701" cy="3808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9BE6E4E7-06D8-48F8-863A-99AB6B8F4A5D}"/>
                    </a:ext>
                  </a:extLst>
                </p:cNvPr>
                <p:cNvSpPr/>
                <p:nvPr/>
              </p:nvSpPr>
              <p:spPr>
                <a:xfrm>
                  <a:off x="10850194" y="6034777"/>
                  <a:ext cx="64370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9BE6E4E7-06D8-48F8-863A-99AB6B8F4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194" y="6034777"/>
                  <a:ext cx="643701" cy="380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3CEF2670-8BE9-4A8E-AFB5-385ED157C3DE}"/>
                </a:ext>
              </a:extLst>
            </p:cNvPr>
            <p:cNvSpPr/>
            <p:nvPr/>
          </p:nvSpPr>
          <p:spPr>
            <a:xfrm>
              <a:off x="7189458" y="6111564"/>
              <a:ext cx="342888" cy="208939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菱形 63">
              <a:extLst>
                <a:ext uri="{FF2B5EF4-FFF2-40B4-BE49-F238E27FC236}">
                  <a16:creationId xmlns:a16="http://schemas.microsoft.com/office/drawing/2014/main" id="{16E53CF2-B87A-4039-8CD3-94354DF27A07}"/>
                </a:ext>
              </a:extLst>
            </p:cNvPr>
            <p:cNvSpPr/>
            <p:nvPr/>
          </p:nvSpPr>
          <p:spPr>
            <a:xfrm>
              <a:off x="8713941" y="6120712"/>
              <a:ext cx="342888" cy="208939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菱形 64">
              <a:extLst>
                <a:ext uri="{FF2B5EF4-FFF2-40B4-BE49-F238E27FC236}">
                  <a16:creationId xmlns:a16="http://schemas.microsoft.com/office/drawing/2014/main" id="{3CD3D7FE-ADD3-4BE4-8D9D-58F30ADE5F34}"/>
                </a:ext>
              </a:extLst>
            </p:cNvPr>
            <p:cNvSpPr/>
            <p:nvPr/>
          </p:nvSpPr>
          <p:spPr>
            <a:xfrm>
              <a:off x="10253794" y="6120205"/>
              <a:ext cx="342888" cy="208939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5522FFA-BF9B-494C-89D4-2879A62D229C}"/>
                    </a:ext>
                  </a:extLst>
                </p:cNvPr>
                <p:cNvSpPr/>
                <p:nvPr/>
              </p:nvSpPr>
              <p:spPr>
                <a:xfrm>
                  <a:off x="7036000" y="5799759"/>
                  <a:ext cx="635046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5522FFA-BF9B-494C-89D4-2879A62D2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000" y="5799759"/>
                  <a:ext cx="635046" cy="380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DBAF27A9-3EFA-40DC-97CA-9DA23E5D8493}"/>
                    </a:ext>
                  </a:extLst>
                </p:cNvPr>
                <p:cNvSpPr/>
                <p:nvPr/>
              </p:nvSpPr>
              <p:spPr>
                <a:xfrm>
                  <a:off x="8573986" y="5799759"/>
                  <a:ext cx="635046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DBAF27A9-3EFA-40DC-97CA-9DA23E5D84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986" y="5799759"/>
                  <a:ext cx="635046" cy="380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2E0B39A-19C7-48A9-9E92-E6A9F62305B8}"/>
                    </a:ext>
                  </a:extLst>
                </p:cNvPr>
                <p:cNvSpPr/>
                <p:nvPr/>
              </p:nvSpPr>
              <p:spPr>
                <a:xfrm>
                  <a:off x="10090562" y="5815739"/>
                  <a:ext cx="635046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2E0B39A-19C7-48A9-9E92-E6A9F62305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0562" y="5815739"/>
                  <a:ext cx="635046" cy="3808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4793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4.5 TEBD</a:t>
            </a:r>
            <a:r>
              <a:rPr lang="zh-CN" altLang="en-US" sz="3200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/>
              <p:nvPr/>
            </p:nvSpPr>
            <p:spPr>
              <a:xfrm>
                <a:off x="793259" y="1130325"/>
                <a:ext cx="79612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给定一个由（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/>
                  <a:t>）个张量组成的张量网络（设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/>
                  <a:t>为偶数），其图形表示构成一个正方格子，如图所示。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9" y="1130325"/>
                <a:ext cx="7961233" cy="830997"/>
              </a:xfrm>
              <a:prstGeom prst="rect">
                <a:avLst/>
              </a:prstGeom>
              <a:blipFill>
                <a:blip r:embed="rId2"/>
                <a:stretch>
                  <a:fillRect l="-995" t="-510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C2D407A-FF87-4535-AD69-BCC65198BA1A}"/>
                  </a:ext>
                </a:extLst>
              </p:cNvPr>
              <p:cNvSpPr/>
              <p:nvPr/>
            </p:nvSpPr>
            <p:spPr>
              <a:xfrm>
                <a:off x="793360" y="2061174"/>
                <a:ext cx="7384145" cy="404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该张量网络由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种不等价张量构成，在四个角上的张量为二阶张量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/>
                  <a:t>（蓝色空心圆圈），在边上的张量为三阶张量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（黄色圆圈）在内部为四阶张量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（蓝色圆圈），各个张量的指标顺序如图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很多物理问题可最终等价为类似的张量网络收缩计算问题，例如，</a:t>
                </a:r>
                <a:r>
                  <a:rPr lang="zh-CN" altLang="en-US" sz="2400" b="1" dirty="0"/>
                  <a:t>经典模型热力学配分函数的计算</a:t>
                </a:r>
                <a:r>
                  <a:rPr lang="zh-CN" altLang="en-US" sz="2400" dirty="0"/>
                  <a:t>、</a:t>
                </a:r>
                <a:r>
                  <a:rPr lang="zh-CN" altLang="en-US" sz="2400" b="1" dirty="0"/>
                  <a:t>量子格点模型基态和含时动力学计算</a:t>
                </a:r>
                <a:r>
                  <a:rPr lang="zh-CN" altLang="en-US" sz="2400" dirty="0"/>
                  <a:t>等。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但是，严格收缩类似张量网络的计算代价，随着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dirty="0"/>
                  <a:t>或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/>
                  <a:t>指数增大，属于</a:t>
                </a:r>
                <a:r>
                  <a:rPr lang="en-US" altLang="zh-CN" sz="2400" b="1" dirty="0"/>
                  <a:t>NP</a:t>
                </a:r>
                <a:r>
                  <a:rPr lang="zh-CN" altLang="en-US" sz="2400" b="1" dirty="0"/>
                  <a:t>难问题</a:t>
                </a:r>
                <a:r>
                  <a:rPr lang="zh-CN" altLang="en-US" sz="2400" dirty="0"/>
                  <a:t>，因此，必须采取近似方法计算收缩。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C2D407A-FF87-4535-AD69-BCC65198B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60" y="2061174"/>
                <a:ext cx="7384145" cy="4042132"/>
              </a:xfrm>
              <a:prstGeom prst="rect">
                <a:avLst/>
              </a:prstGeom>
              <a:blipFill>
                <a:blip r:embed="rId3"/>
                <a:stretch>
                  <a:fillRect l="-1073" t="-1056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8E00109-3D69-4F7E-A7D5-E629809DFF88}"/>
              </a:ext>
            </a:extLst>
          </p:cNvPr>
          <p:cNvGrpSpPr/>
          <p:nvPr/>
        </p:nvGrpSpPr>
        <p:grpSpPr>
          <a:xfrm>
            <a:off x="8368186" y="1831788"/>
            <a:ext cx="3594390" cy="4923931"/>
            <a:chOff x="8368186" y="1831788"/>
            <a:chExt cx="3594390" cy="492393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EEA19BC1-478F-4BE4-AE6C-7B49EAB67D10}"/>
                </a:ext>
              </a:extLst>
            </p:cNvPr>
            <p:cNvGrpSpPr/>
            <p:nvPr/>
          </p:nvGrpSpPr>
          <p:grpSpPr>
            <a:xfrm>
              <a:off x="8368186" y="1980372"/>
              <a:ext cx="3532972" cy="4775347"/>
              <a:chOff x="8006236" y="2123247"/>
              <a:chExt cx="3532972" cy="477534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7E6E6EF1-CDBD-493B-B037-6949162A3982}"/>
                  </a:ext>
                </a:extLst>
              </p:cNvPr>
              <p:cNvGrpSpPr/>
              <p:nvPr/>
            </p:nvGrpSpPr>
            <p:grpSpPr>
              <a:xfrm>
                <a:off x="9037152" y="2123247"/>
                <a:ext cx="2502056" cy="4019446"/>
                <a:chOff x="1937533" y="2180989"/>
                <a:chExt cx="2502056" cy="4019446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5551FDBD-1EAF-4F05-B421-16637B35CEDF}"/>
                    </a:ext>
                  </a:extLst>
                </p:cNvPr>
                <p:cNvSpPr/>
                <p:nvPr/>
              </p:nvSpPr>
              <p:spPr>
                <a:xfrm rot="5400000">
                  <a:off x="2691960" y="2935414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B099711F-F509-493B-B937-546068795A4E}"/>
                    </a:ext>
                  </a:extLst>
                </p:cNvPr>
                <p:cNvSpPr/>
                <p:nvPr/>
              </p:nvSpPr>
              <p:spPr>
                <a:xfrm rot="5400000">
                  <a:off x="2691960" y="3689838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36E92D4C-590D-45D8-B1AB-BC1B2EF97E95}"/>
                    </a:ext>
                  </a:extLst>
                </p:cNvPr>
                <p:cNvSpPr/>
                <p:nvPr/>
              </p:nvSpPr>
              <p:spPr>
                <a:xfrm rot="5400000">
                  <a:off x="3446384" y="2935414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C3485334-ED64-468B-92FF-147E8219ED8E}"/>
                    </a:ext>
                  </a:extLst>
                </p:cNvPr>
                <p:cNvSpPr/>
                <p:nvPr/>
              </p:nvSpPr>
              <p:spPr>
                <a:xfrm rot="5400000">
                  <a:off x="3446384" y="3689838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CCC0C13-1908-4983-8190-994A09048B8D}"/>
                    </a:ext>
                  </a:extLst>
                </p:cNvPr>
                <p:cNvSpPr/>
                <p:nvPr/>
              </p:nvSpPr>
              <p:spPr>
                <a:xfrm rot="5400000">
                  <a:off x="2691960" y="4444263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A63E2290-A9CC-4C1F-90A7-0B1C033F04CB}"/>
                    </a:ext>
                  </a:extLst>
                </p:cNvPr>
                <p:cNvSpPr/>
                <p:nvPr/>
              </p:nvSpPr>
              <p:spPr>
                <a:xfrm rot="5400000">
                  <a:off x="3446384" y="4444263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9C1E607C-9F8A-47B3-BE69-D84880D0C34E}"/>
                    </a:ext>
                  </a:extLst>
                </p:cNvPr>
                <p:cNvGrpSpPr/>
                <p:nvPr/>
              </p:nvGrpSpPr>
              <p:grpSpPr>
                <a:xfrm>
                  <a:off x="2053908" y="2239177"/>
                  <a:ext cx="2271300" cy="3961258"/>
                  <a:chOff x="2053908" y="2239177"/>
                  <a:chExt cx="2271300" cy="2437834"/>
                </a:xfrm>
              </p:grpSpPr>
              <p:cxnSp>
                <p:nvCxnSpPr>
                  <p:cNvPr id="29" name="直接连接符 28">
                    <a:extLst>
                      <a:ext uri="{FF2B5EF4-FFF2-40B4-BE49-F238E27FC236}">
                        <a16:creationId xmlns:a16="http://schemas.microsoft.com/office/drawing/2014/main" id="{4804C65C-CD01-4086-B6E6-4C0CE4A114DD}"/>
                      </a:ext>
                    </a:extLst>
                  </p:cNvPr>
                  <p:cNvCxnSpPr>
                    <a:cxnSpLocks/>
                    <a:endCxn id="24" idx="6"/>
                  </p:cNvCxnSpPr>
                  <p:nvPr/>
                </p:nvCxnSpPr>
                <p:spPr>
                  <a:xfrm>
                    <a:off x="2053908" y="2239177"/>
                    <a:ext cx="0" cy="2437834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连接符 30">
                    <a:extLst>
                      <a:ext uri="{FF2B5EF4-FFF2-40B4-BE49-F238E27FC236}">
                        <a16:creationId xmlns:a16="http://schemas.microsoft.com/office/drawing/2014/main" id="{E08CFDED-428F-4994-966D-CBCB0273B3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16358" y="2239177"/>
                    <a:ext cx="0" cy="2437834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B1BF1A3C-8CC8-4E38-AA7C-FA3120900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2757" y="2239177"/>
                    <a:ext cx="0" cy="2437834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连接符 32">
                    <a:extLst>
                      <a:ext uri="{FF2B5EF4-FFF2-40B4-BE49-F238E27FC236}">
                        <a16:creationId xmlns:a16="http://schemas.microsoft.com/office/drawing/2014/main" id="{F2A1B7EE-9246-4CC9-9E31-C88F74B483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25208" y="2239177"/>
                    <a:ext cx="0" cy="2437834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FA9F24AA-183E-4003-AE73-106ABB652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56451" y="1074433"/>
                  <a:ext cx="0" cy="243783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ACC3A2E6-F44F-47D0-8946-6481603C4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56451" y="1836884"/>
                  <a:ext cx="0" cy="243783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7ED7C80F-4547-4BE1-A437-1E5E3718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56451" y="2583282"/>
                  <a:ext cx="0" cy="243783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E7F31BEC-1593-422F-8BF3-726B52C6E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56451" y="3345733"/>
                  <a:ext cx="0" cy="243783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5F77C8C-4557-4BAD-B069-DB7350C9CD76}"/>
                    </a:ext>
                  </a:extLst>
                </p:cNvPr>
                <p:cNvSpPr/>
                <p:nvPr/>
              </p:nvSpPr>
              <p:spPr>
                <a:xfrm rot="5400000">
                  <a:off x="2697992" y="5209250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AFE947C5-75BD-4FDE-AF98-4E3BF513A92C}"/>
                    </a:ext>
                  </a:extLst>
                </p:cNvPr>
                <p:cNvSpPr/>
                <p:nvPr/>
              </p:nvSpPr>
              <p:spPr>
                <a:xfrm rot="5400000">
                  <a:off x="3452416" y="5209250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6A6956BC-20B0-49BF-8C1B-794466D9C5D7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 flipH="1" flipV="1">
                  <a:off x="2176314" y="5325624"/>
                  <a:ext cx="2195562" cy="147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B4CA5099-8263-4507-A49B-14FB2E19F4D5}"/>
                    </a:ext>
                  </a:extLst>
                </p:cNvPr>
                <p:cNvCxnSpPr>
                  <a:cxnSpLocks/>
                  <a:endCxn id="44" idx="0"/>
                </p:cNvCxnSpPr>
                <p:nvPr/>
              </p:nvCxnSpPr>
              <p:spPr>
                <a:xfrm flipH="1" flipV="1">
                  <a:off x="2176314" y="6084061"/>
                  <a:ext cx="2195562" cy="549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A378D37D-BF9D-435A-B393-880A5EC61377}"/>
                    </a:ext>
                  </a:extLst>
                </p:cNvPr>
                <p:cNvSpPr/>
                <p:nvPr/>
              </p:nvSpPr>
              <p:spPr>
                <a:xfrm>
                  <a:off x="1937535" y="2180989"/>
                  <a:ext cx="232748" cy="23274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38BB9C75-71E9-479C-AB24-7F0E4682BB03}"/>
                    </a:ext>
                  </a:extLst>
                </p:cNvPr>
                <p:cNvSpPr/>
                <p:nvPr/>
              </p:nvSpPr>
              <p:spPr>
                <a:xfrm>
                  <a:off x="4200809" y="2180989"/>
                  <a:ext cx="232748" cy="23274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17A52D45-CEC3-4188-AC99-8D6BA7664643}"/>
                    </a:ext>
                  </a:extLst>
                </p:cNvPr>
                <p:cNvSpPr/>
                <p:nvPr/>
              </p:nvSpPr>
              <p:spPr>
                <a:xfrm rot="5400000">
                  <a:off x="1943566" y="5967687"/>
                  <a:ext cx="232748" cy="23274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AFAED33B-D082-4893-8627-AE0C4CB8D177}"/>
                    </a:ext>
                  </a:extLst>
                </p:cNvPr>
                <p:cNvSpPr/>
                <p:nvPr/>
              </p:nvSpPr>
              <p:spPr>
                <a:xfrm rot="5400000">
                  <a:off x="4206841" y="5967687"/>
                  <a:ext cx="232748" cy="23274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DDCF74A2-ADAC-4F34-991C-6E9C8C2657BD}"/>
                    </a:ext>
                  </a:extLst>
                </p:cNvPr>
                <p:cNvSpPr/>
                <p:nvPr/>
              </p:nvSpPr>
              <p:spPr>
                <a:xfrm>
                  <a:off x="2691960" y="2180989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DDD22F62-CD25-45A1-80CA-D1BA1EE66B2D}"/>
                    </a:ext>
                  </a:extLst>
                </p:cNvPr>
                <p:cNvSpPr/>
                <p:nvPr/>
              </p:nvSpPr>
              <p:spPr>
                <a:xfrm>
                  <a:off x="3446384" y="2180989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51243875-0FEF-43E8-94AC-C30E031C323E}"/>
                    </a:ext>
                  </a:extLst>
                </p:cNvPr>
                <p:cNvSpPr/>
                <p:nvPr/>
              </p:nvSpPr>
              <p:spPr>
                <a:xfrm rot="5400000">
                  <a:off x="1937534" y="2935414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F8F4ECBE-1677-421B-B923-8E1BAFEB1666}"/>
                    </a:ext>
                  </a:extLst>
                </p:cNvPr>
                <p:cNvSpPr/>
                <p:nvPr/>
              </p:nvSpPr>
              <p:spPr>
                <a:xfrm rot="5400000">
                  <a:off x="1937534" y="3689838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7E7EDE1A-7823-413B-A556-2B20FA652010}"/>
                    </a:ext>
                  </a:extLst>
                </p:cNvPr>
                <p:cNvSpPr/>
                <p:nvPr/>
              </p:nvSpPr>
              <p:spPr>
                <a:xfrm rot="5400000">
                  <a:off x="4200809" y="2935414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25DEF6C1-113E-4753-838F-C82B54B195D7}"/>
                    </a:ext>
                  </a:extLst>
                </p:cNvPr>
                <p:cNvSpPr/>
                <p:nvPr/>
              </p:nvSpPr>
              <p:spPr>
                <a:xfrm rot="5400000">
                  <a:off x="4200809" y="3689838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D407B850-BCFB-452E-A353-7F5E3A9860D0}"/>
                    </a:ext>
                  </a:extLst>
                </p:cNvPr>
                <p:cNvSpPr/>
                <p:nvPr/>
              </p:nvSpPr>
              <p:spPr>
                <a:xfrm rot="5400000">
                  <a:off x="1937534" y="4444263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437CB48B-72C1-48E6-8F06-A876D37CEE3F}"/>
                    </a:ext>
                  </a:extLst>
                </p:cNvPr>
                <p:cNvSpPr/>
                <p:nvPr/>
              </p:nvSpPr>
              <p:spPr>
                <a:xfrm rot="5400000">
                  <a:off x="4200809" y="4444263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E05B25F6-7283-4349-A2FC-57CF9651EFD9}"/>
                    </a:ext>
                  </a:extLst>
                </p:cNvPr>
                <p:cNvSpPr/>
                <p:nvPr/>
              </p:nvSpPr>
              <p:spPr>
                <a:xfrm rot="5400000">
                  <a:off x="1943566" y="5209250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A5CB1AEF-B876-4E48-9793-821C88FA8FEA}"/>
                    </a:ext>
                  </a:extLst>
                </p:cNvPr>
                <p:cNvSpPr/>
                <p:nvPr/>
              </p:nvSpPr>
              <p:spPr>
                <a:xfrm rot="5400000">
                  <a:off x="4206841" y="5209250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E0880AF3-67E1-4BFE-B180-190E0B37AFA8}"/>
                    </a:ext>
                  </a:extLst>
                </p:cNvPr>
                <p:cNvSpPr/>
                <p:nvPr/>
              </p:nvSpPr>
              <p:spPr>
                <a:xfrm rot="5400000">
                  <a:off x="2697992" y="5967687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5203B1AE-51A7-4EAC-96B9-D52E88D6247F}"/>
                    </a:ext>
                  </a:extLst>
                </p:cNvPr>
                <p:cNvSpPr/>
                <p:nvPr/>
              </p:nvSpPr>
              <p:spPr>
                <a:xfrm rot="5400000">
                  <a:off x="3452416" y="5967687"/>
                  <a:ext cx="232748" cy="23274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左大括号 54">
                <a:extLst>
                  <a:ext uri="{FF2B5EF4-FFF2-40B4-BE49-F238E27FC236}">
                    <a16:creationId xmlns:a16="http://schemas.microsoft.com/office/drawing/2014/main" id="{B0661C9A-6C47-429F-A4A3-83B70B59A7E5}"/>
                  </a:ext>
                </a:extLst>
              </p:cNvPr>
              <p:cNvSpPr/>
              <p:nvPr/>
            </p:nvSpPr>
            <p:spPr>
              <a:xfrm>
                <a:off x="8591853" y="2324929"/>
                <a:ext cx="278800" cy="3674270"/>
              </a:xfrm>
              <a:prstGeom prst="leftBrace">
                <a:avLst>
                  <a:gd name="adj1" fmla="val 66398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40930EEF-D270-4824-8506-8770CFC7F2FC}"/>
                      </a:ext>
                    </a:extLst>
                  </p:cNvPr>
                  <p:cNvSpPr/>
                  <p:nvPr/>
                </p:nvSpPr>
                <p:spPr>
                  <a:xfrm>
                    <a:off x="8006236" y="3940115"/>
                    <a:ext cx="63459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a14:m>
                    <a:r>
                      <a:rPr lang="zh-CN" altLang="en-US" sz="2000" dirty="0"/>
                      <a:t>行</a:t>
                    </a:r>
                  </a:p>
                </p:txBody>
              </p:sp>
            </mc:Choice>
            <mc:Fallback xmlns="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40930EEF-D270-4824-8506-8770CFC7F2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36" y="3940115"/>
                    <a:ext cx="634597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091" r="-8654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左大括号 57">
                <a:extLst>
                  <a:ext uri="{FF2B5EF4-FFF2-40B4-BE49-F238E27FC236}">
                    <a16:creationId xmlns:a16="http://schemas.microsoft.com/office/drawing/2014/main" id="{CE53B7A4-7649-4A41-BCC3-B4D36F5E46F8}"/>
                  </a:ext>
                </a:extLst>
              </p:cNvPr>
              <p:cNvSpPr/>
              <p:nvPr/>
            </p:nvSpPr>
            <p:spPr>
              <a:xfrm rot="16200000">
                <a:off x="10200799" y="5215808"/>
                <a:ext cx="223426" cy="2317969"/>
              </a:xfrm>
              <a:prstGeom prst="leftBrace">
                <a:avLst>
                  <a:gd name="adj1" fmla="val 4164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F403B622-DAC7-409E-B97B-A7B1B9DAE9E6}"/>
                      </a:ext>
                    </a:extLst>
                  </p:cNvPr>
                  <p:cNvSpPr/>
                  <p:nvPr/>
                </p:nvSpPr>
                <p:spPr>
                  <a:xfrm>
                    <a:off x="10024327" y="6498484"/>
                    <a:ext cx="69480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a14:m>
                    <a:r>
                      <a:rPr lang="zh-CN" altLang="en-US" sz="2000" dirty="0"/>
                      <a:t>列</a:t>
                    </a:r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F403B622-DAC7-409E-B97B-A7B1B9DAE9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4327" y="6498484"/>
                    <a:ext cx="694806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231" r="-7895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5002064F-D7B8-40D4-8248-988AA6FBC28F}"/>
                    </a:ext>
                  </a:extLst>
                </p:cNvPr>
                <p:cNvSpPr txBox="1"/>
                <p:nvPr/>
              </p:nvSpPr>
              <p:spPr>
                <a:xfrm>
                  <a:off x="9646762" y="1852237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5002064F-D7B8-40D4-8248-988AA6FBC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762" y="1852237"/>
                  <a:ext cx="19075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AD49C20-5F0B-42B5-A3AE-61A260CC3CC7}"/>
                    </a:ext>
                  </a:extLst>
                </p:cNvPr>
                <p:cNvSpPr txBox="1"/>
                <p:nvPr/>
              </p:nvSpPr>
              <p:spPr>
                <a:xfrm>
                  <a:off x="9319942" y="2213422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AD49C20-5F0B-42B5-A3AE-61A260CC3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9942" y="2213422"/>
                  <a:ext cx="19075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4D2A8CD-EDE4-4EFC-97A6-F72F387A3C55}"/>
                    </a:ext>
                  </a:extLst>
                </p:cNvPr>
                <p:cNvSpPr txBox="1"/>
                <p:nvPr/>
              </p:nvSpPr>
              <p:spPr>
                <a:xfrm>
                  <a:off x="11444796" y="183178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4D2A8CD-EDE4-4EFC-97A6-F72F387A3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4796" y="1831788"/>
                  <a:ext cx="19075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5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5A38D10-9376-464B-82E0-E0677CD65CAE}"/>
                    </a:ext>
                  </a:extLst>
                </p:cNvPr>
                <p:cNvSpPr txBox="1"/>
                <p:nvPr/>
              </p:nvSpPr>
              <p:spPr>
                <a:xfrm>
                  <a:off x="11596020" y="2223503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5A38D10-9376-464B-82E0-E0677CD65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6020" y="2223503"/>
                  <a:ext cx="19075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8505F99-349F-453A-9010-0380B5BB059E}"/>
                    </a:ext>
                  </a:extLst>
                </p:cNvPr>
                <p:cNvSpPr txBox="1"/>
                <p:nvPr/>
              </p:nvSpPr>
              <p:spPr>
                <a:xfrm>
                  <a:off x="10843176" y="3182650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8505F99-349F-453A-9010-0380B5BB0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176" y="3182650"/>
                  <a:ext cx="19075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D27F85C-3736-41EC-B31B-E332949C131A}"/>
                    </a:ext>
                  </a:extLst>
                </p:cNvPr>
                <p:cNvSpPr txBox="1"/>
                <p:nvPr/>
              </p:nvSpPr>
              <p:spPr>
                <a:xfrm>
                  <a:off x="10662025" y="336529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D27F85C-3736-41EC-B31B-E332949C1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025" y="3365298"/>
                  <a:ext cx="19075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5806" r="-29032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DAEAF44-EE97-4E59-9A81-D3417B94990A}"/>
                    </a:ext>
                  </a:extLst>
                </p:cNvPr>
                <p:cNvSpPr txBox="1"/>
                <p:nvPr/>
              </p:nvSpPr>
              <p:spPr>
                <a:xfrm>
                  <a:off x="10814566" y="3737617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DAEAF44-EE97-4E59-9A81-D3417B949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4566" y="3737617"/>
                  <a:ext cx="19075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806" r="-2903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8773F50-6B28-4CA5-9B00-1F915F2C12C0}"/>
                    </a:ext>
                  </a:extLst>
                </p:cNvPr>
                <p:cNvSpPr txBox="1"/>
                <p:nvPr/>
              </p:nvSpPr>
              <p:spPr>
                <a:xfrm>
                  <a:off x="11128530" y="3318034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8773F50-6B28-4CA5-9B00-1F915F2C1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8530" y="3318034"/>
                  <a:ext cx="190757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DD95E1A2-C01B-4D39-96A7-980D33CB6837}"/>
                    </a:ext>
                  </a:extLst>
                </p:cNvPr>
                <p:cNvSpPr txBox="1"/>
                <p:nvPr/>
              </p:nvSpPr>
              <p:spPr>
                <a:xfrm>
                  <a:off x="9340772" y="3222682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DD95E1A2-C01B-4D39-96A7-980D33CB6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772" y="3222682"/>
                  <a:ext cx="19075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0CB3D9BF-0622-4B77-8803-A7C6FA54B2BE}"/>
                    </a:ext>
                  </a:extLst>
                </p:cNvPr>
                <p:cNvSpPr txBox="1"/>
                <p:nvPr/>
              </p:nvSpPr>
              <p:spPr>
                <a:xfrm>
                  <a:off x="9647913" y="3338216"/>
                  <a:ext cx="998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0CB3D9BF-0622-4B77-8803-A7C6FA54B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913" y="3338216"/>
                  <a:ext cx="9982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87500" r="-1125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0AC7522C-1F62-49AC-AC41-82FDA961C075}"/>
                    </a:ext>
                  </a:extLst>
                </p:cNvPr>
                <p:cNvSpPr txBox="1"/>
                <p:nvPr/>
              </p:nvSpPr>
              <p:spPr>
                <a:xfrm>
                  <a:off x="9342944" y="3720296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0AC7522C-1F62-49AC-AC41-82FDA961C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44" y="3720296"/>
                  <a:ext cx="190757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95ABDBBF-4A23-4AD1-A203-6F50A086B5BA}"/>
                    </a:ext>
                  </a:extLst>
                </p:cNvPr>
                <p:cNvSpPr txBox="1"/>
                <p:nvPr/>
              </p:nvSpPr>
              <p:spPr>
                <a:xfrm>
                  <a:off x="11769647" y="3212993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95ABDBBF-4A23-4AD1-A203-6F50A086B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9647" y="3212993"/>
                  <a:ext cx="190757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C2B5358-072A-44B8-8A5E-4FFC711A79B9}"/>
                    </a:ext>
                  </a:extLst>
                </p:cNvPr>
                <p:cNvSpPr txBox="1"/>
                <p:nvPr/>
              </p:nvSpPr>
              <p:spPr>
                <a:xfrm>
                  <a:off x="11496090" y="3358748"/>
                  <a:ext cx="998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C2B5358-072A-44B8-8A5E-4FFC711A7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6090" y="3358748"/>
                  <a:ext cx="9982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87500" r="-1125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8FD1163-87B2-4065-B704-1C554033938F}"/>
                    </a:ext>
                  </a:extLst>
                </p:cNvPr>
                <p:cNvSpPr txBox="1"/>
                <p:nvPr/>
              </p:nvSpPr>
              <p:spPr>
                <a:xfrm>
                  <a:off x="11771819" y="3710607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8FD1163-87B2-4065-B704-1C5540339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1819" y="3710607"/>
                  <a:ext cx="19075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5806" r="-2903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0A12002-B95C-43DA-AD52-D253FBA86CA0}"/>
                    </a:ext>
                  </a:extLst>
                </p:cNvPr>
                <p:cNvSpPr txBox="1"/>
                <p:nvPr/>
              </p:nvSpPr>
              <p:spPr>
                <a:xfrm>
                  <a:off x="9504249" y="5480874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0A12002-B95C-43DA-AD52-D253FBA86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249" y="5480874"/>
                  <a:ext cx="19075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5806" r="-2903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EE1483B-3FB9-4309-AFA5-2CFC30503432}"/>
                    </a:ext>
                  </a:extLst>
                </p:cNvPr>
                <p:cNvSpPr txBox="1"/>
                <p:nvPr/>
              </p:nvSpPr>
              <p:spPr>
                <a:xfrm>
                  <a:off x="9664968" y="5643639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EE1483B-3FB9-4309-AFA5-2CFC30503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968" y="5643639"/>
                  <a:ext cx="190757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407006BD-48F3-4C1F-8BFF-E713802F5B06}"/>
                    </a:ext>
                  </a:extLst>
                </p:cNvPr>
                <p:cNvSpPr txBox="1"/>
                <p:nvPr/>
              </p:nvSpPr>
              <p:spPr>
                <a:xfrm>
                  <a:off x="11604049" y="5472649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407006BD-48F3-4C1F-8BFF-E713802F5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049" y="5472649"/>
                  <a:ext cx="19075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9032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C792BF9E-3916-4FB5-BDF0-4ED94BF015BC}"/>
                    </a:ext>
                  </a:extLst>
                </p:cNvPr>
                <p:cNvSpPr txBox="1"/>
                <p:nvPr/>
              </p:nvSpPr>
              <p:spPr>
                <a:xfrm>
                  <a:off x="11409618" y="5643639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C792BF9E-3916-4FB5-BDF0-4ED94BF01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9618" y="5643639"/>
                  <a:ext cx="190757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29032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21876283-8A08-41C2-9D44-63C37EACBC44}"/>
                    </a:ext>
                  </a:extLst>
                </p:cNvPr>
                <p:cNvSpPr txBox="1"/>
                <p:nvPr/>
              </p:nvSpPr>
              <p:spPr>
                <a:xfrm>
                  <a:off x="9969241" y="1852237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21876283-8A08-41C2-9D44-63C37EACB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9241" y="1852237"/>
                  <a:ext cx="190757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A218B620-6F69-45E7-ACE4-0A0FF6EBA7F1}"/>
                    </a:ext>
                  </a:extLst>
                </p:cNvPr>
                <p:cNvSpPr txBox="1"/>
                <p:nvPr/>
              </p:nvSpPr>
              <p:spPr>
                <a:xfrm>
                  <a:off x="10269871" y="2223099"/>
                  <a:ext cx="998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A218B620-6F69-45E7-ACE4-0A0FF6EBA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871" y="2223099"/>
                  <a:ext cx="99828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87500" r="-1125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5D9FF89-F490-459C-8F2B-7828C1ED4F2B}"/>
                    </a:ext>
                  </a:extLst>
                </p:cNvPr>
                <p:cNvSpPr txBox="1"/>
                <p:nvPr/>
              </p:nvSpPr>
              <p:spPr>
                <a:xfrm>
                  <a:off x="10361769" y="1835884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5D9FF89-F490-459C-8F2B-7828C1ED4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769" y="1835884"/>
                  <a:ext cx="190757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7BC12B60-73FE-48DC-A4E0-178041A42423}"/>
                    </a:ext>
                  </a:extLst>
                </p:cNvPr>
                <p:cNvSpPr txBox="1"/>
                <p:nvPr/>
              </p:nvSpPr>
              <p:spPr>
                <a:xfrm>
                  <a:off x="9990691" y="587252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7BC12B60-73FE-48DC-A4E0-178041A42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0691" y="5872528"/>
                  <a:ext cx="190757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29032" r="-2580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6D8A6FBF-912F-4FEE-9D5C-7355FD4C9E98}"/>
                    </a:ext>
                  </a:extLst>
                </p:cNvPr>
                <p:cNvSpPr txBox="1"/>
                <p:nvPr/>
              </p:nvSpPr>
              <p:spPr>
                <a:xfrm>
                  <a:off x="10291127" y="5499924"/>
                  <a:ext cx="998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6D8A6FBF-912F-4FEE-9D5C-7355FD4C9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1127" y="5499924"/>
                  <a:ext cx="99828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76471" r="-10588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FC71EBD9-B5CA-4299-9CD4-6491E8AE776C}"/>
                    </a:ext>
                  </a:extLst>
                </p:cNvPr>
                <p:cNvSpPr txBox="1"/>
                <p:nvPr/>
              </p:nvSpPr>
              <p:spPr>
                <a:xfrm>
                  <a:off x="10383219" y="5865700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FC71EBD9-B5CA-4299-9CD4-6491E8AE7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219" y="5865700"/>
                  <a:ext cx="190757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25000" r="-25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33B9B38-F081-41A7-A230-CA47416561E2}"/>
                  </a:ext>
                </a:extLst>
              </p:cNvPr>
              <p:cNvSpPr/>
              <p:nvPr/>
            </p:nvSpPr>
            <p:spPr>
              <a:xfrm>
                <a:off x="4132332" y="5724085"/>
                <a:ext cx="4256274" cy="101566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：当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较小时，尝试严格收缩张量网络，并在给定收缩顺序下，估算内存消耗随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之间的关系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33B9B38-F081-41A7-A230-CA4741656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32" y="5724085"/>
                <a:ext cx="4256274" cy="1015663"/>
              </a:xfrm>
              <a:prstGeom prst="rect">
                <a:avLst/>
              </a:prstGeom>
              <a:blipFill>
                <a:blip r:embed="rId30"/>
                <a:stretch>
                  <a:fillRect l="-1429" t="-2959" r="-1286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archive.sciencewatch.com/sciencewatch/ana/st/qu...">
            <a:extLst>
              <a:ext uri="{FF2B5EF4-FFF2-40B4-BE49-F238E27FC236}">
                <a16:creationId xmlns:a16="http://schemas.microsoft.com/office/drawing/2014/main" id="{9BBAC39F-A27C-46D4-8AC5-BFB5BCE07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A28730-96CB-42CB-A33F-4A92455C081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53" y="142242"/>
            <a:ext cx="1322888" cy="15610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E848E6-7FF9-4D01-92C9-D37B37A6120B}"/>
              </a:ext>
            </a:extLst>
          </p:cNvPr>
          <p:cNvSpPr txBox="1"/>
          <p:nvPr/>
        </p:nvSpPr>
        <p:spPr>
          <a:xfrm>
            <a:off x="10342165" y="12086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G. Vidal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123492C-7DD9-4698-9BE0-A3A6081AFAF4}"/>
              </a:ext>
            </a:extLst>
          </p:cNvPr>
          <p:cNvSpPr txBox="1"/>
          <p:nvPr/>
        </p:nvSpPr>
        <p:spPr>
          <a:xfrm>
            <a:off x="3998715" y="661141"/>
            <a:ext cx="244971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PRL 93, 040502 (2004)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7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18001618-BD20-4511-8853-73D5B70FD6D2}"/>
              </a:ext>
            </a:extLst>
          </p:cNvPr>
          <p:cNvSpPr/>
          <p:nvPr/>
        </p:nvSpPr>
        <p:spPr>
          <a:xfrm>
            <a:off x="9121259" y="3152776"/>
            <a:ext cx="2915258" cy="3009899"/>
          </a:xfrm>
          <a:prstGeom prst="roundRect">
            <a:avLst>
              <a:gd name="adj" fmla="val 39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548EC59-BF1F-4B83-BD74-1E1CB5CB3B81}"/>
              </a:ext>
            </a:extLst>
          </p:cNvPr>
          <p:cNvSpPr/>
          <p:nvPr/>
        </p:nvSpPr>
        <p:spPr>
          <a:xfrm>
            <a:off x="9067051" y="3854511"/>
            <a:ext cx="3068281" cy="4669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F2746A-3972-468A-888A-E47E5CD5417F}"/>
              </a:ext>
            </a:extLst>
          </p:cNvPr>
          <p:cNvSpPr/>
          <p:nvPr/>
        </p:nvSpPr>
        <p:spPr>
          <a:xfrm>
            <a:off x="9205025" y="5278578"/>
            <a:ext cx="2755289" cy="8127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092FD6-4D76-4263-856C-0C68DD0B1BAB}"/>
              </a:ext>
            </a:extLst>
          </p:cNvPr>
          <p:cNvGrpSpPr/>
          <p:nvPr/>
        </p:nvGrpSpPr>
        <p:grpSpPr>
          <a:xfrm>
            <a:off x="9445734" y="3550784"/>
            <a:ext cx="2255377" cy="2203307"/>
            <a:chOff x="9601215" y="3429000"/>
            <a:chExt cx="2255377" cy="2203307"/>
          </a:xfrm>
        </p:grpSpPr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7F12C664-B4B6-4AC8-B45D-D685D101D808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15" y="3429000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4910AF8-9708-4916-A449-F0A9CF86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74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6F907AA-AEF7-46FC-BF9F-7ADAFC2906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4141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B1C4BDAB-1A85-4CF1-8858-82EE3197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59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751272" y="40190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4.5 TEBD</a:t>
            </a:r>
            <a:r>
              <a:rPr lang="zh-CN" altLang="en-US" sz="3200" dirty="0"/>
              <a:t>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B5451D-3291-4D6E-A4EA-9CFA7B5D34EB}"/>
              </a:ext>
            </a:extLst>
          </p:cNvPr>
          <p:cNvSpPr/>
          <p:nvPr/>
        </p:nvSpPr>
        <p:spPr>
          <a:xfrm>
            <a:off x="717059" y="1035075"/>
            <a:ext cx="10745949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TEBD</a:t>
            </a:r>
            <a:r>
              <a:rPr lang="zh-CN" altLang="en-US" sz="2400" dirty="0"/>
              <a:t>（全称</a:t>
            </a:r>
            <a:r>
              <a:rPr lang="en-US" altLang="zh-CN" sz="2400" dirty="0"/>
              <a:t>time-evolving block decimation</a:t>
            </a:r>
            <a:r>
              <a:rPr lang="zh-CN" altLang="en-US" sz="2400" dirty="0"/>
              <a:t>）为一种基于矩阵乘积态的、近似收缩张量网络的数值算法。</a:t>
            </a:r>
            <a:endParaRPr lang="en-US" altLang="zh-CN" sz="2400" dirty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主要思路</a:t>
            </a:r>
            <a:r>
              <a:rPr lang="zh-CN" altLang="en-US" sz="2400" dirty="0"/>
              <a:t>：从处于边界的张量构成的</a:t>
            </a:r>
            <a:r>
              <a:rPr lang="en-US" altLang="zh-CN" sz="2400" dirty="0"/>
              <a:t>MPS</a:t>
            </a:r>
            <a:r>
              <a:rPr lang="zh-CN" altLang="en-US" sz="2400" dirty="0"/>
              <a:t>开始，一行一行（或一列一列）地收缩张量网络</a:t>
            </a:r>
            <a:endParaRPr lang="en-US" altLang="zh-CN" sz="2400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E6E6EF1-CDBD-493B-B037-6949162A3982}"/>
              </a:ext>
            </a:extLst>
          </p:cNvPr>
          <p:cNvGrpSpPr/>
          <p:nvPr/>
        </p:nvGrpSpPr>
        <p:grpSpPr>
          <a:xfrm>
            <a:off x="6019800" y="2517774"/>
            <a:ext cx="2502056" cy="4019446"/>
            <a:chOff x="1937533" y="2180989"/>
            <a:chExt cx="2502056" cy="401944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51FDBD-1EAF-4F05-B421-16637B35CEDF}"/>
                </a:ext>
              </a:extLst>
            </p:cNvPr>
            <p:cNvSpPr/>
            <p:nvPr/>
          </p:nvSpPr>
          <p:spPr>
            <a:xfrm rot="5400000">
              <a:off x="2691960" y="2935414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099711F-F509-493B-B937-546068795A4E}"/>
                </a:ext>
              </a:extLst>
            </p:cNvPr>
            <p:cNvSpPr/>
            <p:nvPr/>
          </p:nvSpPr>
          <p:spPr>
            <a:xfrm rot="5400000">
              <a:off x="2691960" y="3689838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6E92D4C-590D-45D8-B1AB-BC1B2EF97E95}"/>
                </a:ext>
              </a:extLst>
            </p:cNvPr>
            <p:cNvSpPr/>
            <p:nvPr/>
          </p:nvSpPr>
          <p:spPr>
            <a:xfrm rot="5400000">
              <a:off x="3446384" y="2935414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3485334-ED64-468B-92FF-147E8219ED8E}"/>
                </a:ext>
              </a:extLst>
            </p:cNvPr>
            <p:cNvSpPr/>
            <p:nvPr/>
          </p:nvSpPr>
          <p:spPr>
            <a:xfrm rot="5400000">
              <a:off x="3446384" y="3689838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CC0C13-1908-4983-8190-994A09048B8D}"/>
                </a:ext>
              </a:extLst>
            </p:cNvPr>
            <p:cNvSpPr/>
            <p:nvPr/>
          </p:nvSpPr>
          <p:spPr>
            <a:xfrm rot="5400000">
              <a:off x="2691960" y="4444263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63E2290-A9CC-4C1F-90A7-0B1C033F04CB}"/>
                </a:ext>
              </a:extLst>
            </p:cNvPr>
            <p:cNvSpPr/>
            <p:nvPr/>
          </p:nvSpPr>
          <p:spPr>
            <a:xfrm rot="5400000">
              <a:off x="3446384" y="4444263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C1E607C-9F8A-47B3-BE69-D84880D0C34E}"/>
                </a:ext>
              </a:extLst>
            </p:cNvPr>
            <p:cNvGrpSpPr/>
            <p:nvPr/>
          </p:nvGrpSpPr>
          <p:grpSpPr>
            <a:xfrm>
              <a:off x="2053908" y="2239177"/>
              <a:ext cx="2271300" cy="3961258"/>
              <a:chOff x="2053908" y="2239177"/>
              <a:chExt cx="2271300" cy="2437834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804C65C-CD01-4086-B6E6-4C0CE4A114DD}"/>
                  </a:ext>
                </a:extLst>
              </p:cNvPr>
              <p:cNvCxnSpPr>
                <a:cxnSpLocks/>
                <a:endCxn id="24" idx="6"/>
              </p:cNvCxnSpPr>
              <p:nvPr/>
            </p:nvCxnSpPr>
            <p:spPr>
              <a:xfrm>
                <a:off x="2053908" y="2239177"/>
                <a:ext cx="0" cy="243783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08CFDED-428F-4994-966D-CBCB0273B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6358" y="2239177"/>
                <a:ext cx="0" cy="243783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1BF1A3C-8CC8-4E38-AA7C-FA3120900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2757" y="2239177"/>
                <a:ext cx="0" cy="243783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2A1B7EE-9246-4CC9-9E31-C88F74B48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5208" y="2239177"/>
                <a:ext cx="0" cy="243783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A9F24AA-183E-4003-AE73-106ABB652B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6451" y="1074433"/>
              <a:ext cx="0" cy="24378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CC3A2E6-F44F-47D0-8946-6481603C4A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6451" y="1836884"/>
              <a:ext cx="0" cy="24378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ED7C80F-4547-4BE1-A437-1E5E3718F5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6451" y="2583282"/>
              <a:ext cx="0" cy="24378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7F31BEC-1593-422F-8BF3-726B52C6EE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6451" y="3345733"/>
              <a:ext cx="0" cy="24378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5F77C8C-4557-4BAD-B069-DB7350C9CD76}"/>
                </a:ext>
              </a:extLst>
            </p:cNvPr>
            <p:cNvSpPr/>
            <p:nvPr/>
          </p:nvSpPr>
          <p:spPr>
            <a:xfrm rot="5400000">
              <a:off x="2697992" y="5209250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FE947C5-75BD-4FDE-AF98-4E3BF513A92C}"/>
                </a:ext>
              </a:extLst>
            </p:cNvPr>
            <p:cNvSpPr/>
            <p:nvPr/>
          </p:nvSpPr>
          <p:spPr>
            <a:xfrm rot="5400000">
              <a:off x="3452416" y="5209250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A6956BC-20B0-49BF-8C1B-794466D9C5D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 flipV="1">
              <a:off x="2176314" y="5325624"/>
              <a:ext cx="2195562" cy="147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4CA5099-8263-4507-A49B-14FB2E19F4D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 flipV="1">
              <a:off x="2176314" y="6084061"/>
              <a:ext cx="2195562" cy="54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378D37D-BF9D-435A-B393-880A5EC61377}"/>
                </a:ext>
              </a:extLst>
            </p:cNvPr>
            <p:cNvSpPr/>
            <p:nvPr/>
          </p:nvSpPr>
          <p:spPr>
            <a:xfrm>
              <a:off x="1937535" y="2180989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8BB9C75-71E9-479C-AB24-7F0E4682BB03}"/>
                </a:ext>
              </a:extLst>
            </p:cNvPr>
            <p:cNvSpPr/>
            <p:nvPr/>
          </p:nvSpPr>
          <p:spPr>
            <a:xfrm>
              <a:off x="4200809" y="2180989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7A52D45-CEC3-4188-AC99-8D6BA7664643}"/>
                </a:ext>
              </a:extLst>
            </p:cNvPr>
            <p:cNvSpPr/>
            <p:nvPr/>
          </p:nvSpPr>
          <p:spPr>
            <a:xfrm rot="5400000">
              <a:off x="1943566" y="5967687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FAED33B-D082-4893-8627-AE0C4CB8D177}"/>
                </a:ext>
              </a:extLst>
            </p:cNvPr>
            <p:cNvSpPr/>
            <p:nvPr/>
          </p:nvSpPr>
          <p:spPr>
            <a:xfrm rot="5400000">
              <a:off x="4206841" y="5967687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DCF74A2-ADAC-4F34-991C-6E9C8C2657BD}"/>
                </a:ext>
              </a:extLst>
            </p:cNvPr>
            <p:cNvSpPr/>
            <p:nvPr/>
          </p:nvSpPr>
          <p:spPr>
            <a:xfrm>
              <a:off x="2691960" y="2180989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DD22F62-CD25-45A1-80CA-D1BA1EE66B2D}"/>
                </a:ext>
              </a:extLst>
            </p:cNvPr>
            <p:cNvSpPr/>
            <p:nvPr/>
          </p:nvSpPr>
          <p:spPr>
            <a:xfrm>
              <a:off x="3446384" y="2180989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1243875-0FEF-43E8-94AC-C30E031C323E}"/>
                </a:ext>
              </a:extLst>
            </p:cNvPr>
            <p:cNvSpPr/>
            <p:nvPr/>
          </p:nvSpPr>
          <p:spPr>
            <a:xfrm rot="5400000">
              <a:off x="1937534" y="2935414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8F4ECBE-1677-421B-B923-8E1BAFEB1666}"/>
                </a:ext>
              </a:extLst>
            </p:cNvPr>
            <p:cNvSpPr/>
            <p:nvPr/>
          </p:nvSpPr>
          <p:spPr>
            <a:xfrm rot="5400000">
              <a:off x="1937534" y="3689838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E7EDE1A-7823-413B-A556-2B20FA652010}"/>
                </a:ext>
              </a:extLst>
            </p:cNvPr>
            <p:cNvSpPr/>
            <p:nvPr/>
          </p:nvSpPr>
          <p:spPr>
            <a:xfrm rot="5400000">
              <a:off x="4200809" y="2935414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5DEF6C1-113E-4753-838F-C82B54B195D7}"/>
                </a:ext>
              </a:extLst>
            </p:cNvPr>
            <p:cNvSpPr/>
            <p:nvPr/>
          </p:nvSpPr>
          <p:spPr>
            <a:xfrm rot="5400000">
              <a:off x="4200809" y="3689838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407B850-BCFB-452E-A353-7F5E3A9860D0}"/>
                </a:ext>
              </a:extLst>
            </p:cNvPr>
            <p:cNvSpPr/>
            <p:nvPr/>
          </p:nvSpPr>
          <p:spPr>
            <a:xfrm rot="5400000">
              <a:off x="1937534" y="4444263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37CB48B-72C1-48E6-8F06-A876D37CEE3F}"/>
                </a:ext>
              </a:extLst>
            </p:cNvPr>
            <p:cNvSpPr/>
            <p:nvPr/>
          </p:nvSpPr>
          <p:spPr>
            <a:xfrm rot="5400000">
              <a:off x="4200809" y="4444263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05B25F6-7283-4349-A2FC-57CF9651EFD9}"/>
                </a:ext>
              </a:extLst>
            </p:cNvPr>
            <p:cNvSpPr/>
            <p:nvPr/>
          </p:nvSpPr>
          <p:spPr>
            <a:xfrm rot="5400000">
              <a:off x="1943566" y="5209250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5CB1AEF-B876-4E48-9793-821C88FA8FEA}"/>
                </a:ext>
              </a:extLst>
            </p:cNvPr>
            <p:cNvSpPr/>
            <p:nvPr/>
          </p:nvSpPr>
          <p:spPr>
            <a:xfrm rot="5400000">
              <a:off x="4206841" y="5209250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0880AF3-67E1-4BFE-B180-190E0B37AFA8}"/>
                </a:ext>
              </a:extLst>
            </p:cNvPr>
            <p:cNvSpPr/>
            <p:nvPr/>
          </p:nvSpPr>
          <p:spPr>
            <a:xfrm rot="5400000">
              <a:off x="2697992" y="5967687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203B1AE-51A7-4EAC-96B9-D52E88D6247F}"/>
                </a:ext>
              </a:extLst>
            </p:cNvPr>
            <p:cNvSpPr/>
            <p:nvPr/>
          </p:nvSpPr>
          <p:spPr>
            <a:xfrm rot="5400000">
              <a:off x="3452416" y="5967687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DACEA32-D231-44DC-A2F7-CEE67E350C72}"/>
              </a:ext>
            </a:extLst>
          </p:cNvPr>
          <p:cNvCxnSpPr>
            <a:cxnSpLocks/>
          </p:cNvCxnSpPr>
          <p:nvPr/>
        </p:nvCxnSpPr>
        <p:spPr>
          <a:xfrm>
            <a:off x="5895975" y="4554348"/>
            <a:ext cx="2790825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9961D327-4CB4-4E99-B447-32C7C64E5EFD}"/>
              </a:ext>
            </a:extLst>
          </p:cNvPr>
          <p:cNvSpPr/>
          <p:nvPr/>
        </p:nvSpPr>
        <p:spPr>
          <a:xfrm rot="5400000">
            <a:off x="10067863" y="3997920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DCA60508-9214-43E1-8B05-20F09DB8D1CB}"/>
              </a:ext>
            </a:extLst>
          </p:cNvPr>
          <p:cNvSpPr/>
          <p:nvPr/>
        </p:nvSpPr>
        <p:spPr>
          <a:xfrm rot="5400000">
            <a:off x="10822287" y="3997920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9D07530-56B0-49C2-B41F-EF1A30F4653A}"/>
              </a:ext>
            </a:extLst>
          </p:cNvPr>
          <p:cNvCxnSpPr>
            <a:cxnSpLocks/>
          </p:cNvCxnSpPr>
          <p:nvPr/>
        </p:nvCxnSpPr>
        <p:spPr>
          <a:xfrm rot="5400000">
            <a:off x="10532354" y="2899390"/>
            <a:ext cx="0" cy="24378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989F644C-CD26-4BD8-94C9-E591D51D9BEF}"/>
              </a:ext>
            </a:extLst>
          </p:cNvPr>
          <p:cNvSpPr/>
          <p:nvPr/>
        </p:nvSpPr>
        <p:spPr>
          <a:xfrm rot="5400000">
            <a:off x="10073895" y="4762907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4560F0C1-D7BD-4DBB-BDA3-7CF55DB15753}"/>
              </a:ext>
            </a:extLst>
          </p:cNvPr>
          <p:cNvSpPr/>
          <p:nvPr/>
        </p:nvSpPr>
        <p:spPr>
          <a:xfrm rot="5400000">
            <a:off x="10828319" y="4762907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FCFDD245-7E22-4EAD-9309-81A7360D3BB9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 flipV="1">
            <a:off x="9552217" y="4879281"/>
            <a:ext cx="2195562" cy="14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65F7D08-50CE-4C1C-B36B-50D5838B4DD8}"/>
              </a:ext>
            </a:extLst>
          </p:cNvPr>
          <p:cNvCxnSpPr>
            <a:cxnSpLocks/>
            <a:endCxn id="107" idx="0"/>
          </p:cNvCxnSpPr>
          <p:nvPr/>
        </p:nvCxnSpPr>
        <p:spPr>
          <a:xfrm flipH="1" flipV="1">
            <a:off x="9552217" y="5637718"/>
            <a:ext cx="2195562" cy="54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椭圆 106">
            <a:extLst>
              <a:ext uri="{FF2B5EF4-FFF2-40B4-BE49-F238E27FC236}">
                <a16:creationId xmlns:a16="http://schemas.microsoft.com/office/drawing/2014/main" id="{FD756A37-7224-4AA1-B44D-4B7793FE783A}"/>
              </a:ext>
            </a:extLst>
          </p:cNvPr>
          <p:cNvSpPr/>
          <p:nvPr/>
        </p:nvSpPr>
        <p:spPr>
          <a:xfrm rot="5400000">
            <a:off x="9319469" y="5521344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B84B0A0D-DAF0-4926-AC47-0F0F84FF1ADF}"/>
              </a:ext>
            </a:extLst>
          </p:cNvPr>
          <p:cNvSpPr/>
          <p:nvPr/>
        </p:nvSpPr>
        <p:spPr>
          <a:xfrm rot="5400000">
            <a:off x="11582744" y="5521344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99D27A0-95D0-49B8-B6AE-F2083B8A90A9}"/>
              </a:ext>
            </a:extLst>
          </p:cNvPr>
          <p:cNvSpPr/>
          <p:nvPr/>
        </p:nvSpPr>
        <p:spPr>
          <a:xfrm rot="5400000">
            <a:off x="9313437" y="3997920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699ACB5-C39F-42A2-AF43-17030F0C5C65}"/>
              </a:ext>
            </a:extLst>
          </p:cNvPr>
          <p:cNvSpPr/>
          <p:nvPr/>
        </p:nvSpPr>
        <p:spPr>
          <a:xfrm rot="5400000">
            <a:off x="11576712" y="3997920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3F4D9DC-B040-403C-AB96-3A1F1F8F3B89}"/>
              </a:ext>
            </a:extLst>
          </p:cNvPr>
          <p:cNvSpPr/>
          <p:nvPr/>
        </p:nvSpPr>
        <p:spPr>
          <a:xfrm rot="5400000">
            <a:off x="9319469" y="4762907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AE6854F-621C-4222-8D31-021CB65BED1A}"/>
              </a:ext>
            </a:extLst>
          </p:cNvPr>
          <p:cNvSpPr/>
          <p:nvPr/>
        </p:nvSpPr>
        <p:spPr>
          <a:xfrm rot="5400000">
            <a:off x="11582744" y="4762907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E4D05361-465A-4EEC-AB40-B28D08FA9180}"/>
              </a:ext>
            </a:extLst>
          </p:cNvPr>
          <p:cNvSpPr/>
          <p:nvPr/>
        </p:nvSpPr>
        <p:spPr>
          <a:xfrm rot="5400000">
            <a:off x="10073895" y="5521344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A025C368-BE29-4307-96BB-944BA3052FA6}"/>
              </a:ext>
            </a:extLst>
          </p:cNvPr>
          <p:cNvSpPr/>
          <p:nvPr/>
        </p:nvSpPr>
        <p:spPr>
          <a:xfrm rot="5400000">
            <a:off x="10828319" y="5521344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CBAA597-FF60-45C1-BDA4-4F212D07C3C5}"/>
                  </a:ext>
                </a:extLst>
              </p:cNvPr>
              <p:cNvSpPr/>
              <p:nvPr/>
            </p:nvSpPr>
            <p:spPr>
              <a:xfrm>
                <a:off x="728463" y="2781370"/>
                <a:ext cx="4775025" cy="4080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将张量网络沿水平（或竖直）方向从中间分成两部分，以下半部分为例，下边界的张量实际上组成了一个长度为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态，记为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，整个下半部分收缩的结果可记为另一个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，中间每一层张量构成一个作用在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上的算符，记为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zh-CN" altLang="en-US" sz="2400" dirty="0"/>
                  <a:t>，则有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CBAA597-FF60-45C1-BDA4-4F212D07C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" y="2781370"/>
                <a:ext cx="4775025" cy="4080541"/>
              </a:xfrm>
              <a:prstGeom prst="rect">
                <a:avLst/>
              </a:prstGeom>
              <a:blipFill>
                <a:blip r:embed="rId2"/>
                <a:stretch>
                  <a:fillRect l="-1658" t="-1045" r="-8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626AFC7-8A8B-4AA5-BB6D-519D89EEE2FD}"/>
                  </a:ext>
                </a:extLst>
              </p:cNvPr>
              <p:cNvSpPr/>
              <p:nvPr/>
            </p:nvSpPr>
            <p:spPr>
              <a:xfrm>
                <a:off x="9416087" y="5691668"/>
                <a:ext cx="7761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626AFC7-8A8B-4AA5-BB6D-519D89EEE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087" y="5691668"/>
                <a:ext cx="776174" cy="369332"/>
              </a:xfrm>
              <a:prstGeom prst="rect">
                <a:avLst/>
              </a:prstGeom>
              <a:blipFill>
                <a:blip r:embed="rId3"/>
                <a:stretch>
                  <a:fillRect t="-121667" r="-60630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7D8C00-0766-4BA4-961D-A1794258EE92}"/>
                  </a:ext>
                </a:extLst>
              </p:cNvPr>
              <p:cNvSpPr/>
              <p:nvPr/>
            </p:nvSpPr>
            <p:spPr>
              <a:xfrm>
                <a:off x="9102123" y="3157223"/>
                <a:ext cx="702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7D8C00-0766-4BA4-961D-A1794258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123" y="3157223"/>
                <a:ext cx="702051" cy="369332"/>
              </a:xfrm>
              <a:prstGeom prst="rect">
                <a:avLst/>
              </a:prstGeom>
              <a:blipFill>
                <a:blip r:embed="rId4"/>
                <a:stretch>
                  <a:fillRect t="-119672" r="-67826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D580B8E-981E-48EE-9195-4A5B1B91F391}"/>
                  </a:ext>
                </a:extLst>
              </p:cNvPr>
              <p:cNvSpPr/>
              <p:nvPr/>
            </p:nvSpPr>
            <p:spPr>
              <a:xfrm>
                <a:off x="9002936" y="3920555"/>
                <a:ext cx="379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D580B8E-981E-48EE-9195-4A5B1B91F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36" y="3920555"/>
                <a:ext cx="379848" cy="369332"/>
              </a:xfrm>
              <a:prstGeom prst="rect">
                <a:avLst/>
              </a:prstGeom>
              <a:blipFill>
                <a:blip r:embed="rId5"/>
                <a:stretch>
                  <a:fillRect t="-6557" r="-1612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头: 右 38">
            <a:extLst>
              <a:ext uri="{FF2B5EF4-FFF2-40B4-BE49-F238E27FC236}">
                <a16:creationId xmlns:a16="http://schemas.microsoft.com/office/drawing/2014/main" id="{63E95C6A-DA56-4462-80B4-FD977E4077AE}"/>
              </a:ext>
            </a:extLst>
          </p:cNvPr>
          <p:cNvSpPr/>
          <p:nvPr/>
        </p:nvSpPr>
        <p:spPr>
          <a:xfrm>
            <a:off x="8605686" y="4288004"/>
            <a:ext cx="425711" cy="529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36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4.5 TEBD</a:t>
            </a:r>
            <a:r>
              <a:rPr lang="zh-CN" altLang="en-US" sz="3200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/>
              <p:nvPr/>
            </p:nvSpPr>
            <p:spPr>
              <a:xfrm>
                <a:off x="793260" y="1130325"/>
                <a:ext cx="10598640" cy="4040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相应的，对于张量网络的上半部分，可以类似地定义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，显然有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整个张量网络的收缩结果满足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张量网络收缩计算变成了计算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1" dirty="0"/>
                  <a:t>。</a:t>
                </a:r>
                <a:endParaRPr lang="en-US" altLang="zh-CN" sz="2400" b="1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计算思路为：通过进行如下图所示的张量网络收缩，</a:t>
                </a:r>
                <a:br>
                  <a:rPr lang="en-US" altLang="zh-CN" sz="2400" b="1" dirty="0"/>
                </a:br>
                <a:r>
                  <a:rPr lang="zh-CN" altLang="en-US" sz="2400" b="1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/>
                  <a:t>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zh-CN" altLang="en-US" sz="2400" b="1" dirty="0"/>
                  <a:t>对</a:t>
                </a:r>
                <a:r>
                  <a:rPr lang="en-US" altLang="zh-CN" sz="2400" b="1" dirty="0"/>
                  <a:t>MPS</a:t>
                </a:r>
                <a:r>
                  <a:rPr lang="zh-CN" altLang="en-US" sz="2400" b="1" dirty="0"/>
                  <a:t>的作用。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60" y="1130325"/>
                <a:ext cx="10598640" cy="4040337"/>
              </a:xfrm>
              <a:prstGeom prst="rect">
                <a:avLst/>
              </a:prstGeom>
              <a:blipFill>
                <a:blip r:embed="rId2"/>
                <a:stretch>
                  <a:fillRect l="-748" t="-13876" b="-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18001618-BD20-4511-8853-73D5B70FD6D2}"/>
              </a:ext>
            </a:extLst>
          </p:cNvPr>
          <p:cNvSpPr/>
          <p:nvPr/>
        </p:nvSpPr>
        <p:spPr>
          <a:xfrm>
            <a:off x="8490924" y="1789288"/>
            <a:ext cx="2915258" cy="3009899"/>
          </a:xfrm>
          <a:prstGeom prst="roundRect">
            <a:avLst>
              <a:gd name="adj" fmla="val 39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548EC59-BF1F-4B83-BD74-1E1CB5CB3B81}"/>
              </a:ext>
            </a:extLst>
          </p:cNvPr>
          <p:cNvSpPr/>
          <p:nvPr/>
        </p:nvSpPr>
        <p:spPr>
          <a:xfrm>
            <a:off x="8436716" y="2491023"/>
            <a:ext cx="3068281" cy="4669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F2746A-3972-468A-888A-E47E5CD5417F}"/>
              </a:ext>
            </a:extLst>
          </p:cNvPr>
          <p:cNvSpPr/>
          <p:nvPr/>
        </p:nvSpPr>
        <p:spPr>
          <a:xfrm>
            <a:off x="8574690" y="3915090"/>
            <a:ext cx="2755289" cy="8127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092FD6-4D76-4263-856C-0C68DD0B1BAB}"/>
              </a:ext>
            </a:extLst>
          </p:cNvPr>
          <p:cNvGrpSpPr/>
          <p:nvPr/>
        </p:nvGrpSpPr>
        <p:grpSpPr>
          <a:xfrm>
            <a:off x="8815399" y="2187296"/>
            <a:ext cx="2255377" cy="2203307"/>
            <a:chOff x="9601215" y="3429000"/>
            <a:chExt cx="2255377" cy="2203307"/>
          </a:xfrm>
        </p:grpSpPr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7F12C664-B4B6-4AC8-B45D-D685D101D808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15" y="3429000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4910AF8-9708-4916-A449-F0A9CF86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74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6F907AA-AEF7-46FC-BF9F-7ADAFC2906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4141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B1C4BDAB-1A85-4CF1-8858-82EE3197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59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9961D327-4CB4-4E99-B447-32C7C64E5EFD}"/>
              </a:ext>
            </a:extLst>
          </p:cNvPr>
          <p:cNvSpPr/>
          <p:nvPr/>
        </p:nvSpPr>
        <p:spPr>
          <a:xfrm rot="5400000">
            <a:off x="9437528" y="2634432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DCA60508-9214-43E1-8B05-20F09DB8D1CB}"/>
              </a:ext>
            </a:extLst>
          </p:cNvPr>
          <p:cNvSpPr/>
          <p:nvPr/>
        </p:nvSpPr>
        <p:spPr>
          <a:xfrm rot="5400000">
            <a:off x="10191952" y="2634432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9D07530-56B0-49C2-B41F-EF1A30F4653A}"/>
              </a:ext>
            </a:extLst>
          </p:cNvPr>
          <p:cNvCxnSpPr>
            <a:cxnSpLocks/>
          </p:cNvCxnSpPr>
          <p:nvPr/>
        </p:nvCxnSpPr>
        <p:spPr>
          <a:xfrm rot="5400000">
            <a:off x="9902019" y="1535902"/>
            <a:ext cx="0" cy="24378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989F644C-CD26-4BD8-94C9-E591D51D9BEF}"/>
              </a:ext>
            </a:extLst>
          </p:cNvPr>
          <p:cNvSpPr/>
          <p:nvPr/>
        </p:nvSpPr>
        <p:spPr>
          <a:xfrm rot="5400000">
            <a:off x="9443560" y="3399419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4560F0C1-D7BD-4DBB-BDA3-7CF55DB15753}"/>
              </a:ext>
            </a:extLst>
          </p:cNvPr>
          <p:cNvSpPr/>
          <p:nvPr/>
        </p:nvSpPr>
        <p:spPr>
          <a:xfrm rot="5400000">
            <a:off x="10197984" y="3399419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FCFDD245-7E22-4EAD-9309-81A7360D3BB9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 flipV="1">
            <a:off x="8921882" y="3515793"/>
            <a:ext cx="2195562" cy="14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65F7D08-50CE-4C1C-B36B-50D5838B4DD8}"/>
              </a:ext>
            </a:extLst>
          </p:cNvPr>
          <p:cNvCxnSpPr>
            <a:cxnSpLocks/>
            <a:endCxn id="107" idx="0"/>
          </p:cNvCxnSpPr>
          <p:nvPr/>
        </p:nvCxnSpPr>
        <p:spPr>
          <a:xfrm flipH="1" flipV="1">
            <a:off x="8921882" y="4274230"/>
            <a:ext cx="2195562" cy="54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椭圆 106">
            <a:extLst>
              <a:ext uri="{FF2B5EF4-FFF2-40B4-BE49-F238E27FC236}">
                <a16:creationId xmlns:a16="http://schemas.microsoft.com/office/drawing/2014/main" id="{FD756A37-7224-4AA1-B44D-4B7793FE783A}"/>
              </a:ext>
            </a:extLst>
          </p:cNvPr>
          <p:cNvSpPr/>
          <p:nvPr/>
        </p:nvSpPr>
        <p:spPr>
          <a:xfrm rot="5400000">
            <a:off x="8689134" y="4157856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B84B0A0D-DAF0-4926-AC47-0F0F84FF1ADF}"/>
              </a:ext>
            </a:extLst>
          </p:cNvPr>
          <p:cNvSpPr/>
          <p:nvPr/>
        </p:nvSpPr>
        <p:spPr>
          <a:xfrm rot="5400000">
            <a:off x="10952409" y="4157856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99D27A0-95D0-49B8-B6AE-F2083B8A90A9}"/>
              </a:ext>
            </a:extLst>
          </p:cNvPr>
          <p:cNvSpPr/>
          <p:nvPr/>
        </p:nvSpPr>
        <p:spPr>
          <a:xfrm rot="5400000">
            <a:off x="8683102" y="2634432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699ACB5-C39F-42A2-AF43-17030F0C5C65}"/>
              </a:ext>
            </a:extLst>
          </p:cNvPr>
          <p:cNvSpPr/>
          <p:nvPr/>
        </p:nvSpPr>
        <p:spPr>
          <a:xfrm rot="5400000">
            <a:off x="10946377" y="2634432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3F4D9DC-B040-403C-AB96-3A1F1F8F3B89}"/>
              </a:ext>
            </a:extLst>
          </p:cNvPr>
          <p:cNvSpPr/>
          <p:nvPr/>
        </p:nvSpPr>
        <p:spPr>
          <a:xfrm rot="5400000">
            <a:off x="8689134" y="3399419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AE6854F-621C-4222-8D31-021CB65BED1A}"/>
              </a:ext>
            </a:extLst>
          </p:cNvPr>
          <p:cNvSpPr/>
          <p:nvPr/>
        </p:nvSpPr>
        <p:spPr>
          <a:xfrm rot="5400000">
            <a:off x="10952409" y="3399419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E4D05361-465A-4EEC-AB40-B28D08FA9180}"/>
              </a:ext>
            </a:extLst>
          </p:cNvPr>
          <p:cNvSpPr/>
          <p:nvPr/>
        </p:nvSpPr>
        <p:spPr>
          <a:xfrm rot="5400000">
            <a:off x="9443560" y="4157856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A025C368-BE29-4307-96BB-944BA3052FA6}"/>
              </a:ext>
            </a:extLst>
          </p:cNvPr>
          <p:cNvSpPr/>
          <p:nvPr/>
        </p:nvSpPr>
        <p:spPr>
          <a:xfrm rot="5400000">
            <a:off x="10197984" y="4157856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626AFC7-8A8B-4AA5-BB6D-519D89EEE2FD}"/>
                  </a:ext>
                </a:extLst>
              </p:cNvPr>
              <p:cNvSpPr/>
              <p:nvPr/>
            </p:nvSpPr>
            <p:spPr>
              <a:xfrm>
                <a:off x="8785752" y="4328180"/>
                <a:ext cx="7761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626AFC7-8A8B-4AA5-BB6D-519D89EEE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752" y="4328180"/>
                <a:ext cx="776174" cy="369332"/>
              </a:xfrm>
              <a:prstGeom prst="rect">
                <a:avLst/>
              </a:prstGeom>
              <a:blipFill>
                <a:blip r:embed="rId3"/>
                <a:stretch>
                  <a:fillRect t="-119672" r="-60156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7D8C00-0766-4BA4-961D-A1794258EE92}"/>
                  </a:ext>
                </a:extLst>
              </p:cNvPr>
              <p:cNvSpPr/>
              <p:nvPr/>
            </p:nvSpPr>
            <p:spPr>
              <a:xfrm>
                <a:off x="8471788" y="1793735"/>
                <a:ext cx="702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7D8C00-0766-4BA4-961D-A1794258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788" y="1793735"/>
                <a:ext cx="702051" cy="369332"/>
              </a:xfrm>
              <a:prstGeom prst="rect">
                <a:avLst/>
              </a:prstGeom>
              <a:blipFill>
                <a:blip r:embed="rId4"/>
                <a:stretch>
                  <a:fillRect t="-119672" r="-6695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D580B8E-981E-48EE-9195-4A5B1B91F391}"/>
                  </a:ext>
                </a:extLst>
              </p:cNvPr>
              <p:cNvSpPr/>
              <p:nvPr/>
            </p:nvSpPr>
            <p:spPr>
              <a:xfrm>
                <a:off x="8372601" y="2557067"/>
                <a:ext cx="379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D580B8E-981E-48EE-9195-4A5B1B91F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601" y="2557067"/>
                <a:ext cx="379848" cy="369332"/>
              </a:xfrm>
              <a:prstGeom prst="rect">
                <a:avLst/>
              </a:prstGeom>
              <a:blipFill>
                <a:blip r:embed="rId5"/>
                <a:stretch>
                  <a:fillRect t="-6557" r="-1587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92553A78-ED53-4EC7-83C2-7D39EC64DC3B}"/>
              </a:ext>
            </a:extLst>
          </p:cNvPr>
          <p:cNvGrpSpPr/>
          <p:nvPr/>
        </p:nvGrpSpPr>
        <p:grpSpPr>
          <a:xfrm>
            <a:off x="1034941" y="5291049"/>
            <a:ext cx="6765158" cy="1462915"/>
            <a:chOff x="31305" y="5221178"/>
            <a:chExt cx="6765158" cy="146291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8D9DAC-ECDC-48A7-AB07-F2A18BE890D2}"/>
                </a:ext>
              </a:extLst>
            </p:cNvPr>
            <p:cNvGrpSpPr/>
            <p:nvPr/>
          </p:nvGrpSpPr>
          <p:grpSpPr>
            <a:xfrm>
              <a:off x="4407289" y="6157467"/>
              <a:ext cx="2208076" cy="45719"/>
              <a:chOff x="4533188" y="6173991"/>
              <a:chExt cx="2208076" cy="249587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BFBD429-D950-410E-829B-02F3B688930A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 flipV="1">
                <a:off x="4533188" y="6173991"/>
                <a:ext cx="2195562" cy="549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D9E11A61-007A-4B1B-9270-E421FD197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5702" y="6418086"/>
                <a:ext cx="2195562" cy="549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31D3C6C-FCD5-4ED9-A8DF-9E0AA3A48CC2}"/>
                </a:ext>
              </a:extLst>
            </p:cNvPr>
            <p:cNvGrpSpPr/>
            <p:nvPr/>
          </p:nvGrpSpPr>
          <p:grpSpPr>
            <a:xfrm>
              <a:off x="959770" y="5221178"/>
              <a:ext cx="2255377" cy="1213948"/>
              <a:chOff x="9601215" y="3429000"/>
              <a:chExt cx="2255377" cy="2203307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B95FE9A4-3EC6-4202-B292-2A88BBCF8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15" y="3429000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D8C5C35-D55E-4244-8074-63F170D58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7742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AD577B44-0CE8-4A63-B537-AEE72ABA9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141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5EF357E5-C1A1-4381-8FD2-EEE53D1F2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6592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F5C5141-2204-42FE-8432-C0DD18EDCE4B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 flipV="1">
              <a:off x="1060220" y="6412335"/>
              <a:ext cx="2195562" cy="54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3DF304-DF42-4CB4-9A28-033E8E25D878}"/>
                </a:ext>
              </a:extLst>
            </p:cNvPr>
            <p:cNvSpPr/>
            <p:nvPr/>
          </p:nvSpPr>
          <p:spPr>
            <a:xfrm rot="5400000">
              <a:off x="827472" y="6295961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0888A26-F51F-459E-886F-1E0628B5A38B}"/>
                </a:ext>
              </a:extLst>
            </p:cNvPr>
            <p:cNvSpPr/>
            <p:nvPr/>
          </p:nvSpPr>
          <p:spPr>
            <a:xfrm rot="5400000">
              <a:off x="3090747" y="6295961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C57621A-3FA1-42A8-8673-AABC35994FED}"/>
                </a:ext>
              </a:extLst>
            </p:cNvPr>
            <p:cNvSpPr/>
            <p:nvPr/>
          </p:nvSpPr>
          <p:spPr>
            <a:xfrm rot="5400000">
              <a:off x="1581898" y="6295961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82EC363-0C99-47FE-A4CC-C9A5071465D5}"/>
                </a:ext>
              </a:extLst>
            </p:cNvPr>
            <p:cNvSpPr/>
            <p:nvPr/>
          </p:nvSpPr>
          <p:spPr>
            <a:xfrm rot="5400000">
              <a:off x="2336322" y="6295961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107BA97-0B95-46EB-8874-B54D26F68DA6}"/>
                </a:ext>
              </a:extLst>
            </p:cNvPr>
            <p:cNvSpPr/>
            <p:nvPr/>
          </p:nvSpPr>
          <p:spPr>
            <a:xfrm rot="5400000">
              <a:off x="1594007" y="5706058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0F47BA9-11EF-4995-BE4B-519C65CF1255}"/>
                </a:ext>
              </a:extLst>
            </p:cNvPr>
            <p:cNvSpPr/>
            <p:nvPr/>
          </p:nvSpPr>
          <p:spPr>
            <a:xfrm rot="5400000">
              <a:off x="2348431" y="5706058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150FAB7-AEAC-4831-B1BA-BB06AC9B9568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 flipH="1" flipV="1">
              <a:off x="1072329" y="5822432"/>
              <a:ext cx="2195562" cy="147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BD0DDBF-B734-4F0B-8B75-2CAE4F680382}"/>
                </a:ext>
              </a:extLst>
            </p:cNvPr>
            <p:cNvSpPr/>
            <p:nvPr/>
          </p:nvSpPr>
          <p:spPr>
            <a:xfrm rot="5400000">
              <a:off x="839581" y="5706058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7174A74-5471-461E-9757-082A6C4528C1}"/>
                </a:ext>
              </a:extLst>
            </p:cNvPr>
            <p:cNvSpPr/>
            <p:nvPr/>
          </p:nvSpPr>
          <p:spPr>
            <a:xfrm rot="5400000">
              <a:off x="3102856" y="5706058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2154F6E2-0123-49C0-9B5B-97E191201AB7}"/>
                </a:ext>
              </a:extLst>
            </p:cNvPr>
            <p:cNvSpPr/>
            <p:nvPr/>
          </p:nvSpPr>
          <p:spPr>
            <a:xfrm>
              <a:off x="3576297" y="5822432"/>
              <a:ext cx="561967" cy="47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8BEE850-E295-4344-8A8C-EEBA4C2D118B}"/>
                </a:ext>
              </a:extLst>
            </p:cNvPr>
            <p:cNvGrpSpPr/>
            <p:nvPr/>
          </p:nvGrpSpPr>
          <p:grpSpPr>
            <a:xfrm>
              <a:off x="4432738" y="5723252"/>
              <a:ext cx="2255377" cy="473529"/>
              <a:chOff x="9601215" y="3429000"/>
              <a:chExt cx="2255377" cy="2203307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D67E693-6115-4324-8327-615F3721E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15" y="3429000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80EF0A5-A0CB-4CF7-9C99-19C4F4E33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7742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85D7EAC-7FBD-48FC-9591-D5C2233DD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141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F97D97A3-2635-4AE2-AF03-FA0132282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6592" y="3487836"/>
                <a:ext cx="0" cy="214447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46103CC-A87E-4AE5-9491-D9B37C2EF445}"/>
                </a:ext>
              </a:extLst>
            </p:cNvPr>
            <p:cNvSpPr/>
            <p:nvPr/>
          </p:nvSpPr>
          <p:spPr>
            <a:xfrm rot="5400000">
              <a:off x="4300440" y="6057617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FB5CD672-DB0D-4107-8B3E-FD0E6629D222}"/>
                </a:ext>
              </a:extLst>
            </p:cNvPr>
            <p:cNvSpPr/>
            <p:nvPr/>
          </p:nvSpPr>
          <p:spPr>
            <a:xfrm rot="5400000">
              <a:off x="6563715" y="6057617"/>
              <a:ext cx="232748" cy="2327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FF6C243-2E38-469F-8B05-5F6B4970B383}"/>
                </a:ext>
              </a:extLst>
            </p:cNvPr>
            <p:cNvSpPr/>
            <p:nvPr/>
          </p:nvSpPr>
          <p:spPr>
            <a:xfrm rot="5400000">
              <a:off x="5054866" y="6057617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BC94D73-0E8F-49BD-A8EF-DF8D64402FD2}"/>
                </a:ext>
              </a:extLst>
            </p:cNvPr>
            <p:cNvSpPr/>
            <p:nvPr/>
          </p:nvSpPr>
          <p:spPr>
            <a:xfrm rot="5400000">
              <a:off x="5809290" y="6057617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D363AF6B-C51A-40E0-983D-F45D45802C94}"/>
                    </a:ext>
                  </a:extLst>
                </p:cNvPr>
                <p:cNvSpPr/>
                <p:nvPr/>
              </p:nvSpPr>
              <p:spPr>
                <a:xfrm>
                  <a:off x="398602" y="5611888"/>
                  <a:ext cx="40261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D363AF6B-C51A-40E0-983D-F45D45802C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02" y="5611888"/>
                  <a:ext cx="402611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061" r="-22727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968929C-5E23-46C7-980F-33D315C84533}"/>
                    </a:ext>
                  </a:extLst>
                </p:cNvPr>
                <p:cNvSpPr/>
                <p:nvPr/>
              </p:nvSpPr>
              <p:spPr>
                <a:xfrm>
                  <a:off x="31305" y="6196781"/>
                  <a:ext cx="8258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968929C-5E23-46C7-980F-33D315C845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5" y="6196781"/>
                  <a:ext cx="825867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122727" r="-59259" b="-18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024EC83A-4B8B-489B-A77A-9A41C17E75FA}"/>
                    </a:ext>
                  </a:extLst>
                </p:cNvPr>
                <p:cNvSpPr/>
                <p:nvPr/>
              </p:nvSpPr>
              <p:spPr>
                <a:xfrm>
                  <a:off x="5009383" y="6283983"/>
                  <a:ext cx="10326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024EC83A-4B8B-489B-A77A-9A41C17E75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383" y="6283983"/>
                  <a:ext cx="1032655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122727" r="-47059" b="-18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53ADD0A9-30DF-4E4B-BB07-32956179C1AF}"/>
              </a:ext>
            </a:extLst>
          </p:cNvPr>
          <p:cNvSpPr/>
          <p:nvPr/>
        </p:nvSpPr>
        <p:spPr>
          <a:xfrm>
            <a:off x="1715435" y="5667844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F03D37D-195A-4830-9DD1-FD4B95907668}"/>
              </a:ext>
            </a:extLst>
          </p:cNvPr>
          <p:cNvSpPr/>
          <p:nvPr/>
        </p:nvSpPr>
        <p:spPr>
          <a:xfrm>
            <a:off x="2477885" y="5669388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B48B8F74-F717-41DB-B0C0-2A48903E46D9}"/>
              </a:ext>
            </a:extLst>
          </p:cNvPr>
          <p:cNvSpPr/>
          <p:nvPr/>
        </p:nvSpPr>
        <p:spPr>
          <a:xfrm>
            <a:off x="3222872" y="5666924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9F507E7F-E370-4A7A-BAA4-AEE86F205C3B}"/>
              </a:ext>
            </a:extLst>
          </p:cNvPr>
          <p:cNvSpPr/>
          <p:nvPr/>
        </p:nvSpPr>
        <p:spPr>
          <a:xfrm>
            <a:off x="3966874" y="5666924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E7709233-69BE-4C6B-AB8E-D2375DB0B130}"/>
                  </a:ext>
                </a:extLst>
              </p:cNvPr>
              <p:cNvSpPr/>
              <p:nvPr/>
            </p:nvSpPr>
            <p:spPr>
              <a:xfrm>
                <a:off x="8195856" y="4970117"/>
                <a:ext cx="3606734" cy="1785104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acc>
                  </m:oMath>
                </a14:m>
                <a:r>
                  <a:rPr lang="zh-CN" altLang="en-US" sz="2200" b="1" dirty="0"/>
                  <a:t>被称为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转移矩阵</a:t>
                </a:r>
                <a:r>
                  <a:rPr lang="zh-CN" altLang="en-US" sz="2200" b="1" dirty="0"/>
                  <a:t>（</a:t>
                </a:r>
                <a:r>
                  <a:rPr lang="en-US" altLang="zh-CN" sz="2200" b="1" dirty="0"/>
                  <a:t>transfer matrix</a:t>
                </a:r>
                <a:r>
                  <a:rPr lang="zh-CN" altLang="en-US" sz="2200" b="1" dirty="0"/>
                  <a:t>），这里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acc>
                  </m:oMath>
                </a14:m>
                <a:r>
                  <a:rPr lang="zh-CN" altLang="en-US" sz="2200" b="1" dirty="0"/>
                  <a:t>具备的张量收缩的形式，被称为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矩阵乘积算符</a:t>
                </a:r>
                <a:r>
                  <a:rPr lang="zh-CN" altLang="en-US" sz="2200" b="1" dirty="0"/>
                  <a:t>（</a:t>
                </a:r>
                <a:r>
                  <a:rPr lang="en-US" altLang="zh-CN" sz="2200" b="1" dirty="0"/>
                  <a:t>matrix product operator, MPO</a:t>
                </a:r>
                <a:r>
                  <a:rPr lang="zh-CN" altLang="en-US" sz="2200" b="1" dirty="0"/>
                  <a:t>）</a:t>
                </a:r>
                <a:endParaRPr lang="en-US" altLang="zh-CN" sz="2200" b="1" dirty="0"/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E7709233-69BE-4C6B-AB8E-D2375DB0B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56" y="4970117"/>
                <a:ext cx="3606734" cy="1785104"/>
              </a:xfrm>
              <a:prstGeom prst="rect">
                <a:avLst/>
              </a:prstGeom>
              <a:blipFill>
                <a:blip r:embed="rId9"/>
                <a:stretch>
                  <a:fillRect l="-1843" t="-1007" r="-2513" b="-5369"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46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FBBD6F2-70AF-436E-852B-16E78AAC87A1}"/>
              </a:ext>
            </a:extLst>
          </p:cNvPr>
          <p:cNvCxnSpPr>
            <a:cxnSpLocks/>
          </p:cNvCxnSpPr>
          <p:nvPr/>
        </p:nvCxnSpPr>
        <p:spPr>
          <a:xfrm flipH="1" flipV="1">
            <a:off x="5252104" y="3471262"/>
            <a:ext cx="2195562" cy="10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3828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4.5 TEBD</a:t>
            </a:r>
            <a:r>
              <a:rPr lang="zh-CN" altLang="en-US" sz="3200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/>
              <p:nvPr/>
            </p:nvSpPr>
            <p:spPr>
              <a:xfrm>
                <a:off x="793260" y="1016025"/>
                <a:ext cx="10598640" cy="139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显然，每次收缩，都会使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辅助指标维数扩大</a:t>
                </a:r>
                <a:r>
                  <a:rPr lang="en-US" altLang="zh-CN" sz="2400" dirty="0"/>
                  <a:t>D</a:t>
                </a:r>
                <a:r>
                  <a:rPr lang="zh-CN" altLang="en-US" sz="2400" dirty="0"/>
                  <a:t>倍（设</a:t>
                </a:r>
                <a:r>
                  <a:rPr lang="en-US" altLang="zh-CN" sz="2400" dirty="0"/>
                  <a:t>D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种水平方向指标的维数），也就是说，</a:t>
                </a:r>
                <a:r>
                  <a:rPr lang="en-US" altLang="zh-CN" sz="2400" b="1" dirty="0"/>
                  <a:t>MPS</a:t>
                </a:r>
                <a:r>
                  <a:rPr lang="zh-CN" altLang="en-US" sz="2400" b="1" dirty="0"/>
                  <a:t>辅助指标的维数随收缩次数指数增大</a:t>
                </a:r>
                <a:r>
                  <a:rPr lang="zh-CN" altLang="en-US" sz="2400" dirty="0"/>
                  <a:t>，故需要引入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MPS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的最优裁剪</a:t>
                </a:r>
                <a:r>
                  <a:rPr lang="zh-CN" altLang="en-US" sz="2400" dirty="0"/>
                  <a:t>，</a:t>
                </a:r>
                <a:r>
                  <a:rPr lang="zh-CN" altLang="en-US" sz="2400" b="1" dirty="0"/>
                  <a:t>将维数限定为预先设定的截断维数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sz="2400" dirty="0"/>
                  <a:t>（回顾</a:t>
                </a:r>
                <a:r>
                  <a:rPr lang="en-US" altLang="zh-CN" sz="2400" dirty="0"/>
                  <a:t>4.4</a:t>
                </a:r>
                <a:r>
                  <a:rPr lang="zh-CN" altLang="en-US" sz="2400" dirty="0"/>
                  <a:t>）。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B5451D-3291-4D6E-A4EA-9CFA7B5D3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60" y="1016025"/>
                <a:ext cx="10598640" cy="1392176"/>
              </a:xfrm>
              <a:prstGeom prst="rect">
                <a:avLst/>
              </a:prstGeom>
              <a:blipFill>
                <a:blip r:embed="rId2"/>
                <a:stretch>
                  <a:fillRect l="-748" r="-3795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BFBD429-D950-410E-829B-02F3B688930A}"/>
              </a:ext>
            </a:extLst>
          </p:cNvPr>
          <p:cNvCxnSpPr>
            <a:cxnSpLocks/>
            <a:endCxn id="93" idx="0"/>
          </p:cNvCxnSpPr>
          <p:nvPr/>
        </p:nvCxnSpPr>
        <p:spPr>
          <a:xfrm flipH="1" flipV="1">
            <a:off x="5235964" y="3414551"/>
            <a:ext cx="2195562" cy="10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31D3C6C-FCD5-4ED9-A8DF-9E0AA3A48CC2}"/>
              </a:ext>
            </a:extLst>
          </p:cNvPr>
          <p:cNvGrpSpPr/>
          <p:nvPr/>
        </p:nvGrpSpPr>
        <p:grpSpPr>
          <a:xfrm>
            <a:off x="1902745" y="2478261"/>
            <a:ext cx="2255377" cy="1213948"/>
            <a:chOff x="9601215" y="3429000"/>
            <a:chExt cx="2255377" cy="2203307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95FE9A4-3EC6-4202-B292-2A88BBCF8A36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15" y="3429000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D8C5C35-D55E-4244-8074-63F170D58FB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74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AD577B44-0CE8-4A63-B537-AEE72ABA93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94141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EF357E5-C1A1-4381-8FD2-EEE53D1F24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59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5C5141-2204-42FE-8432-C0DD18EDCE4B}"/>
              </a:ext>
            </a:extLst>
          </p:cNvPr>
          <p:cNvCxnSpPr>
            <a:cxnSpLocks/>
            <a:endCxn id="77" idx="0"/>
          </p:cNvCxnSpPr>
          <p:nvPr/>
        </p:nvCxnSpPr>
        <p:spPr>
          <a:xfrm flipH="1" flipV="1">
            <a:off x="2003195" y="3669418"/>
            <a:ext cx="2195562" cy="54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3A3DF304-DF42-4CB4-9A28-033E8E25D878}"/>
              </a:ext>
            </a:extLst>
          </p:cNvPr>
          <p:cNvSpPr/>
          <p:nvPr/>
        </p:nvSpPr>
        <p:spPr>
          <a:xfrm rot="5400000">
            <a:off x="1770447" y="3553044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0888A26-F51F-459E-886F-1E0628B5A38B}"/>
              </a:ext>
            </a:extLst>
          </p:cNvPr>
          <p:cNvSpPr/>
          <p:nvPr/>
        </p:nvSpPr>
        <p:spPr>
          <a:xfrm rot="5400000">
            <a:off x="4033722" y="3553044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2C57621A-3FA1-42A8-8673-AABC35994FED}"/>
              </a:ext>
            </a:extLst>
          </p:cNvPr>
          <p:cNvSpPr/>
          <p:nvPr/>
        </p:nvSpPr>
        <p:spPr>
          <a:xfrm rot="5400000">
            <a:off x="2524873" y="3553044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82EC363-0C99-47FE-A4CC-C9A5071465D5}"/>
              </a:ext>
            </a:extLst>
          </p:cNvPr>
          <p:cNvSpPr/>
          <p:nvPr/>
        </p:nvSpPr>
        <p:spPr>
          <a:xfrm rot="5400000">
            <a:off x="3279297" y="3553044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107BA97-0B95-46EB-8874-B54D26F68DA6}"/>
              </a:ext>
            </a:extLst>
          </p:cNvPr>
          <p:cNvSpPr/>
          <p:nvPr/>
        </p:nvSpPr>
        <p:spPr>
          <a:xfrm rot="5400000">
            <a:off x="2536982" y="2963141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60F47BA9-11EF-4995-BE4B-519C65CF1255}"/>
              </a:ext>
            </a:extLst>
          </p:cNvPr>
          <p:cNvSpPr/>
          <p:nvPr/>
        </p:nvSpPr>
        <p:spPr>
          <a:xfrm rot="5400000">
            <a:off x="3291406" y="2963141"/>
            <a:ext cx="232748" cy="232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A150FAB7-AEAC-4831-B1BA-BB06AC9B9568}"/>
              </a:ext>
            </a:extLst>
          </p:cNvPr>
          <p:cNvCxnSpPr>
            <a:cxnSpLocks/>
            <a:endCxn id="84" idx="0"/>
          </p:cNvCxnSpPr>
          <p:nvPr/>
        </p:nvCxnSpPr>
        <p:spPr>
          <a:xfrm flipH="1" flipV="1">
            <a:off x="2015304" y="3079515"/>
            <a:ext cx="2195562" cy="14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id="{3BD0DDBF-B734-4F0B-8B75-2CAE4F680382}"/>
              </a:ext>
            </a:extLst>
          </p:cNvPr>
          <p:cNvSpPr/>
          <p:nvPr/>
        </p:nvSpPr>
        <p:spPr>
          <a:xfrm rot="5400000">
            <a:off x="1782556" y="2963141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7174A74-5471-461E-9757-082A6C4528C1}"/>
              </a:ext>
            </a:extLst>
          </p:cNvPr>
          <p:cNvSpPr/>
          <p:nvPr/>
        </p:nvSpPr>
        <p:spPr>
          <a:xfrm rot="5400000">
            <a:off x="4045831" y="2963141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154F6E2-0123-49C0-9B5B-97E191201AB7}"/>
              </a:ext>
            </a:extLst>
          </p:cNvPr>
          <p:cNvSpPr/>
          <p:nvPr/>
        </p:nvSpPr>
        <p:spPr>
          <a:xfrm>
            <a:off x="4535867" y="3124323"/>
            <a:ext cx="481179" cy="380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8BEE850-E295-4344-8A8C-EEBA4C2D118B}"/>
              </a:ext>
            </a:extLst>
          </p:cNvPr>
          <p:cNvGrpSpPr/>
          <p:nvPr/>
        </p:nvGrpSpPr>
        <p:grpSpPr>
          <a:xfrm>
            <a:off x="5232838" y="2980335"/>
            <a:ext cx="2255377" cy="473529"/>
            <a:chOff x="9601215" y="3429000"/>
            <a:chExt cx="2255377" cy="2203307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9D67E693-6115-4324-8327-615F3721E2B0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15" y="3429000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980EF0A5-A0CB-4CF7-9C99-19C4F4E3354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74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85D7EAC-7FBD-48FC-9591-D5C2233DD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94141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97D97A3-2635-4AE2-AF03-FA0132282613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59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椭圆 92">
            <a:extLst>
              <a:ext uri="{FF2B5EF4-FFF2-40B4-BE49-F238E27FC236}">
                <a16:creationId xmlns:a16="http://schemas.microsoft.com/office/drawing/2014/main" id="{046103CC-A87E-4AE5-9491-D9B37C2EF445}"/>
              </a:ext>
            </a:extLst>
          </p:cNvPr>
          <p:cNvSpPr/>
          <p:nvPr/>
        </p:nvSpPr>
        <p:spPr>
          <a:xfrm rot="5400000">
            <a:off x="5100540" y="3314700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B5CD672-DB0D-4107-8B3E-FD0E6629D222}"/>
              </a:ext>
            </a:extLst>
          </p:cNvPr>
          <p:cNvSpPr/>
          <p:nvPr/>
        </p:nvSpPr>
        <p:spPr>
          <a:xfrm rot="5400000">
            <a:off x="7363815" y="3314700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FF6C243-2E38-469F-8B05-5F6B4970B383}"/>
              </a:ext>
            </a:extLst>
          </p:cNvPr>
          <p:cNvSpPr/>
          <p:nvPr/>
        </p:nvSpPr>
        <p:spPr>
          <a:xfrm rot="5400000">
            <a:off x="5854966" y="3314700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BC94D73-0E8F-49BD-A8EF-DF8D64402FD2}"/>
              </a:ext>
            </a:extLst>
          </p:cNvPr>
          <p:cNvSpPr/>
          <p:nvPr/>
        </p:nvSpPr>
        <p:spPr>
          <a:xfrm rot="5400000">
            <a:off x="6609390" y="3314700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3ADD0A9-30DF-4E4B-BB07-32956179C1AF}"/>
              </a:ext>
            </a:extLst>
          </p:cNvPr>
          <p:cNvSpPr/>
          <p:nvPr/>
        </p:nvSpPr>
        <p:spPr>
          <a:xfrm>
            <a:off x="1654774" y="2855056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F03D37D-195A-4830-9DD1-FD4B95907668}"/>
              </a:ext>
            </a:extLst>
          </p:cNvPr>
          <p:cNvSpPr/>
          <p:nvPr/>
        </p:nvSpPr>
        <p:spPr>
          <a:xfrm>
            <a:off x="2417224" y="2856600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B48B8F74-F717-41DB-B0C0-2A48903E46D9}"/>
              </a:ext>
            </a:extLst>
          </p:cNvPr>
          <p:cNvSpPr/>
          <p:nvPr/>
        </p:nvSpPr>
        <p:spPr>
          <a:xfrm>
            <a:off x="3162211" y="2854136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9F507E7F-E370-4A7A-BAA4-AEE86F205C3B}"/>
              </a:ext>
            </a:extLst>
          </p:cNvPr>
          <p:cNvSpPr/>
          <p:nvPr/>
        </p:nvSpPr>
        <p:spPr>
          <a:xfrm>
            <a:off x="3906213" y="2854136"/>
            <a:ext cx="481178" cy="103873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7ECA0E07-DFFD-49CC-AB63-2A882318A7F5}"/>
              </a:ext>
            </a:extLst>
          </p:cNvPr>
          <p:cNvSpPr/>
          <p:nvPr/>
        </p:nvSpPr>
        <p:spPr>
          <a:xfrm>
            <a:off x="7758967" y="3124323"/>
            <a:ext cx="481179" cy="380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B04E200-86BB-4E00-AE1C-70CC16227597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 flipV="1">
            <a:off x="8493537" y="3424696"/>
            <a:ext cx="2195562" cy="10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AB51970-CC5B-454D-9841-494203A72F90}"/>
              </a:ext>
            </a:extLst>
          </p:cNvPr>
          <p:cNvGrpSpPr/>
          <p:nvPr/>
        </p:nvGrpSpPr>
        <p:grpSpPr>
          <a:xfrm>
            <a:off x="8490411" y="2990480"/>
            <a:ext cx="2255377" cy="473529"/>
            <a:chOff x="9601215" y="3429000"/>
            <a:chExt cx="2255377" cy="2203307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756761C-EDA7-4009-8011-806741F22144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15" y="3429000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A4E1B59B-913F-4BEA-9E7B-4F00BE8BF6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74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85728B0-C543-4F8E-A26A-379916CA366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4141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1AD5717-9230-42A2-9CB5-D1DB3E20C4F2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592" y="3487836"/>
              <a:ext cx="0" cy="214447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椭圆 124">
            <a:extLst>
              <a:ext uri="{FF2B5EF4-FFF2-40B4-BE49-F238E27FC236}">
                <a16:creationId xmlns:a16="http://schemas.microsoft.com/office/drawing/2014/main" id="{EFE5F5D9-1A51-4C41-8737-CDDBA318D592}"/>
              </a:ext>
            </a:extLst>
          </p:cNvPr>
          <p:cNvSpPr/>
          <p:nvPr/>
        </p:nvSpPr>
        <p:spPr>
          <a:xfrm rot="5400000">
            <a:off x="8358113" y="3324845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124A9200-81D5-4E2A-9759-30892F14E287}"/>
              </a:ext>
            </a:extLst>
          </p:cNvPr>
          <p:cNvSpPr/>
          <p:nvPr/>
        </p:nvSpPr>
        <p:spPr>
          <a:xfrm rot="5400000">
            <a:off x="10621388" y="3324845"/>
            <a:ext cx="232748" cy="2327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3276B93-A3B0-48D8-949F-DFB4DC42A43F}"/>
              </a:ext>
            </a:extLst>
          </p:cNvPr>
          <p:cNvSpPr/>
          <p:nvPr/>
        </p:nvSpPr>
        <p:spPr>
          <a:xfrm rot="5400000">
            <a:off x="9112539" y="3324845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3C563AD-F58D-4145-8CB7-A734C3AF53BA}"/>
              </a:ext>
            </a:extLst>
          </p:cNvPr>
          <p:cNvSpPr/>
          <p:nvPr/>
        </p:nvSpPr>
        <p:spPr>
          <a:xfrm rot="5400000">
            <a:off x="9866963" y="3324845"/>
            <a:ext cx="232748" cy="2327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37344C-11AE-455D-AA81-AF9FBBFE404A}"/>
              </a:ext>
            </a:extLst>
          </p:cNvPr>
          <p:cNvSpPr txBox="1"/>
          <p:nvPr/>
        </p:nvSpPr>
        <p:spPr>
          <a:xfrm>
            <a:off x="2937835" y="2398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收缩计算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BC8B06C-11E4-49D0-BD95-0803DBC98695}"/>
              </a:ext>
            </a:extLst>
          </p:cNvPr>
          <p:cNvSpPr txBox="1"/>
          <p:nvPr/>
        </p:nvSpPr>
        <p:spPr>
          <a:xfrm>
            <a:off x="7431526" y="25889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最优裁剪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08E2E16-8A17-4337-8719-B46AADB03E0B}"/>
                  </a:ext>
                </a:extLst>
              </p:cNvPr>
              <p:cNvSpPr/>
              <p:nvPr/>
            </p:nvSpPr>
            <p:spPr>
              <a:xfrm>
                <a:off x="827472" y="4021379"/>
                <a:ext cx="10598640" cy="2761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具体算法总结如下：</a:t>
                </a:r>
                <a:br>
                  <a:rPr lang="en-US" altLang="zh-CN" sz="2400" dirty="0"/>
                </a:br>
                <a:r>
                  <a:rPr lang="zh-CN" altLang="en-US" sz="2200" dirty="0"/>
                  <a:t>（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）用处于边界的对应的张量初始化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b="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2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b="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2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；</a:t>
                </a:r>
                <a:br>
                  <a:rPr lang="en-US" altLang="zh-CN" sz="2200" dirty="0"/>
                </a:br>
                <a:r>
                  <a:rPr lang="zh-CN" altLang="en-US" sz="2200" dirty="0"/>
                  <a:t>（</a:t>
                </a:r>
                <a:r>
                  <a:rPr lang="en-US" altLang="zh-CN" sz="2200" dirty="0"/>
                  <a:t>b</a:t>
                </a:r>
                <a:r>
                  <a:rPr lang="zh-CN" altLang="en-US" sz="2200" dirty="0"/>
                  <a:t>）计算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，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，得到新的</a:t>
                </a:r>
                <a:r>
                  <a:rPr lang="en-US" altLang="zh-CN" sz="2200" dirty="0"/>
                  <a:t>MPS</a:t>
                </a:r>
                <a:r>
                  <a:rPr lang="zh-CN" altLang="en-US" sz="2200" dirty="0"/>
                  <a:t>态；</a:t>
                </a:r>
                <a:br>
                  <a:rPr lang="en-US" altLang="zh-CN" sz="2200" dirty="0"/>
                </a:br>
                <a:r>
                  <a:rPr lang="zh-CN" altLang="en-US" sz="2200" dirty="0"/>
                  <a:t>（</a:t>
                </a:r>
                <a:r>
                  <a:rPr lang="en-US" altLang="zh-CN" sz="2200" dirty="0"/>
                  <a:t>c</a:t>
                </a:r>
                <a:r>
                  <a:rPr lang="zh-CN" altLang="en-US" sz="2200" dirty="0"/>
                  <a:t>）如果</a:t>
                </a:r>
                <a:r>
                  <a:rPr lang="en-US" altLang="zh-CN" sz="2200" dirty="0"/>
                  <a:t>MPS</a:t>
                </a:r>
                <a:r>
                  <a:rPr lang="zh-CN" altLang="en-US" sz="2200" dirty="0"/>
                  <a:t>辅助指标维数超过截断维数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200" dirty="0"/>
                  <a:t>，则进行</a:t>
                </a:r>
                <a:r>
                  <a:rPr lang="en-US" altLang="zh-CN" sz="2200" dirty="0"/>
                  <a:t>4.4</a:t>
                </a:r>
                <a:r>
                  <a:rPr lang="zh-CN" altLang="en-US" sz="2200" dirty="0"/>
                  <a:t>节介绍了最优化裁剪，将辅助指标维数截断到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200" dirty="0"/>
                  <a:t>；</a:t>
                </a:r>
                <a:br>
                  <a:rPr lang="en-US" altLang="zh-CN" sz="2200" dirty="0"/>
                </a:br>
                <a:r>
                  <a:rPr lang="zh-CN" altLang="en-US" sz="2200" dirty="0"/>
                  <a:t>（</a:t>
                </a:r>
                <a:r>
                  <a:rPr lang="en-US" altLang="zh-CN" sz="2200" dirty="0"/>
                  <a:t>d</a:t>
                </a:r>
                <a:r>
                  <a:rPr lang="zh-CN" altLang="en-US" sz="2200" dirty="0"/>
                  <a:t>）进行（</a:t>
                </a:r>
                <a:r>
                  <a:rPr lang="en-US" altLang="zh-CN" sz="2200" dirty="0"/>
                  <a:t>b</a:t>
                </a:r>
                <a:r>
                  <a:rPr lang="zh-CN" altLang="en-US" sz="2200" dirty="0"/>
                  <a:t>）</a:t>
                </a:r>
                <a:r>
                  <a:rPr lang="en-US" altLang="zh-CN" sz="2200" dirty="0"/>
                  <a:t>-</a:t>
                </a:r>
                <a:r>
                  <a:rPr lang="zh-CN" altLang="en-US" sz="2200" dirty="0"/>
                  <a:t>（</a:t>
                </a:r>
                <a:r>
                  <a:rPr lang="en-US" altLang="zh-CN" sz="2200" dirty="0"/>
                  <a:t>c</a:t>
                </a:r>
                <a:r>
                  <a:rPr lang="zh-CN" altLang="en-US" sz="2200" dirty="0"/>
                  <a:t>）步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200" dirty="0"/>
                  <a:t>次后，计算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。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08E2E16-8A17-4337-8719-B46AADB03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4021379"/>
                <a:ext cx="10598640" cy="2761525"/>
              </a:xfrm>
              <a:prstGeom prst="rect">
                <a:avLst/>
              </a:prstGeom>
              <a:blipFill>
                <a:blip r:embed="rId3"/>
                <a:stretch>
                  <a:fillRect l="-806" t="-2428" b="-30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7C65F50-A5DF-4703-9074-061F021E6637}"/>
              </a:ext>
            </a:extLst>
          </p:cNvPr>
          <p:cNvCxnSpPr>
            <a:cxnSpLocks/>
          </p:cNvCxnSpPr>
          <p:nvPr/>
        </p:nvCxnSpPr>
        <p:spPr>
          <a:xfrm>
            <a:off x="1180239" y="4610501"/>
            <a:ext cx="0" cy="20020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486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4.6 TEBD</a:t>
            </a:r>
            <a:r>
              <a:rPr lang="zh-CN" altLang="en-US" sz="3200" dirty="0"/>
              <a:t>算法计算一维格点模型基态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F1FB85B-9AF0-432F-86A6-6FCBAFCFF1C0}"/>
                  </a:ext>
                </a:extLst>
              </p:cNvPr>
              <p:cNvSpPr/>
              <p:nvPr/>
            </p:nvSpPr>
            <p:spPr>
              <a:xfrm>
                <a:off x="796680" y="1327043"/>
                <a:ext cx="10598640" cy="4543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个自旋构成的一维海森堡模型（回顾：</a:t>
                </a:r>
                <a:r>
                  <a:rPr lang="en-US" altLang="zh-CN" sz="2400" b="1" dirty="0"/>
                  <a:t>3.5</a:t>
                </a:r>
                <a:r>
                  <a:rPr lang="zh-CN" altLang="en-US" sz="2400" b="1" dirty="0"/>
                  <a:t>节</a:t>
                </a:r>
                <a:r>
                  <a:rPr lang="zh-CN" altLang="en-US" sz="2400" dirty="0"/>
                  <a:t>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400" b="1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主要思路</a:t>
                </a:r>
                <a:r>
                  <a:rPr lang="zh-CN" altLang="en-US" sz="2400" dirty="0"/>
                  <a:t>：利用基于</a:t>
                </a:r>
                <a:r>
                  <a:rPr lang="en-US" altLang="zh-CN" sz="2400" dirty="0"/>
                  <a:t>Trotter-Suzuki</a:t>
                </a:r>
                <a:r>
                  <a:rPr lang="zh-CN" altLang="en-US" sz="2400" dirty="0"/>
                  <a:t>分解的退火方法将，随机初始化的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态演化到基态，</a:t>
                </a:r>
                <a:r>
                  <a:rPr lang="zh-CN" altLang="en-US" sz="2400" b="1" dirty="0"/>
                  <a:t>将该演化过程转换为张量网络收缩问题，并使用</a:t>
                </a:r>
                <a:r>
                  <a:rPr lang="en-US" altLang="zh-CN" sz="2400" b="1" dirty="0"/>
                  <a:t>TEBD</a:t>
                </a:r>
                <a:r>
                  <a:rPr lang="zh-CN" altLang="en-US" sz="2400" b="1" dirty="0"/>
                  <a:t>算法求解该收缩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Step. 1 – </a:t>
                </a:r>
                <a:r>
                  <a:rPr lang="zh-CN" altLang="en-US" sz="2400" dirty="0"/>
                  <a:t>获得演化算符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/>
                  <a:t>的系数张量（为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2400" dirty="0"/>
                  <a:t>小的正实数）：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F1FB85B-9AF0-432F-86A6-6FCBAFCFF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80" y="1327043"/>
                <a:ext cx="10598640" cy="4543873"/>
              </a:xfrm>
              <a:prstGeom prst="rect">
                <a:avLst/>
              </a:prstGeom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2140004C-F4B5-4748-AFEF-9D5A379BC6EB}"/>
              </a:ext>
            </a:extLst>
          </p:cNvPr>
          <p:cNvGrpSpPr/>
          <p:nvPr/>
        </p:nvGrpSpPr>
        <p:grpSpPr>
          <a:xfrm>
            <a:off x="10133050" y="4748675"/>
            <a:ext cx="1384545" cy="1384545"/>
            <a:chOff x="9938930" y="4621373"/>
            <a:chExt cx="1384545" cy="138454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8F76D78-B210-4D5A-AE3F-476665837AB8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DE19409-04EF-4DF2-B7CF-E673C52BD5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A6E1F39-3BA2-42FE-B759-C5974CB4E239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8DF600-A4EA-4048-9500-F324EE2F75F1}"/>
                  </a:ext>
                </a:extLst>
              </p:cNvPr>
              <p:cNvSpPr/>
              <p:nvPr/>
            </p:nvSpPr>
            <p:spPr>
              <a:xfrm>
                <a:off x="10611130" y="5240893"/>
                <a:ext cx="428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8DF600-A4EA-4048-9500-F324EE2F7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130" y="5240893"/>
                <a:ext cx="42838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BB73DAB-B3F7-4BCE-A154-81782E60EC95}"/>
                  </a:ext>
                </a:extLst>
              </p:cNvPr>
              <p:cNvSpPr/>
              <p:nvPr/>
            </p:nvSpPr>
            <p:spPr>
              <a:xfrm>
                <a:off x="9875095" y="4414999"/>
                <a:ext cx="515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BB73DAB-B3F7-4BCE-A154-81782E60E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095" y="4414999"/>
                <a:ext cx="5159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625B6E5-F843-44F8-8144-4D0E7B0ACD03}"/>
                  </a:ext>
                </a:extLst>
              </p:cNvPr>
              <p:cNvSpPr/>
              <p:nvPr/>
            </p:nvSpPr>
            <p:spPr>
              <a:xfrm>
                <a:off x="11277140" y="4414999"/>
                <a:ext cx="521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625B6E5-F843-44F8-8144-4D0E7B0AC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140" y="4414999"/>
                <a:ext cx="521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84746E-FE4A-464A-BE78-325316DD086F}"/>
                  </a:ext>
                </a:extLst>
              </p:cNvPr>
              <p:cNvSpPr/>
              <p:nvPr/>
            </p:nvSpPr>
            <p:spPr>
              <a:xfrm>
                <a:off x="9875095" y="6109075"/>
                <a:ext cx="450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84746E-FE4A-464A-BE78-325316DD0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095" y="6109075"/>
                <a:ext cx="4509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EE7F78D-775B-464C-9AF4-0577939FAE83}"/>
                  </a:ext>
                </a:extLst>
              </p:cNvPr>
              <p:cNvSpPr/>
              <p:nvPr/>
            </p:nvSpPr>
            <p:spPr>
              <a:xfrm>
                <a:off x="11277140" y="6109075"/>
                <a:ext cx="456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EE7F78D-775B-464C-9AF4-0577939FA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140" y="6109075"/>
                <a:ext cx="4562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043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4.6 TEBD</a:t>
            </a:r>
            <a:r>
              <a:rPr lang="zh-CN" altLang="en-US" sz="3200" dirty="0"/>
              <a:t>算法计算一维格点模型基态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406E02-DE83-47C3-A91D-5868FCF08240}"/>
                  </a:ext>
                </a:extLst>
              </p:cNvPr>
              <p:cNvSpPr/>
              <p:nvPr/>
            </p:nvSpPr>
            <p:spPr>
              <a:xfrm>
                <a:off x="796680" y="1174643"/>
                <a:ext cx="10598640" cy="1388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Step. 1 </a:t>
                </a:r>
                <a:r>
                  <a:rPr lang="en-US" altLang="zh-CN" sz="2400" dirty="0"/>
                  <a:t>– </a:t>
                </a:r>
                <a:r>
                  <a:rPr lang="zh-CN" altLang="en-US" sz="2400" dirty="0"/>
                  <a:t>获得演化算符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/>
                  <a:t>的系数张量（为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2400" dirty="0"/>
                  <a:t>小的正实数）：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406E02-DE83-47C3-A91D-5868FCF08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80" y="1174643"/>
                <a:ext cx="10598640" cy="1388522"/>
              </a:xfrm>
              <a:prstGeom prst="rect">
                <a:avLst/>
              </a:prstGeom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1922598-5882-423C-B0E8-47A66441FE68}"/>
              </a:ext>
            </a:extLst>
          </p:cNvPr>
          <p:cNvGrpSpPr/>
          <p:nvPr/>
        </p:nvGrpSpPr>
        <p:grpSpPr>
          <a:xfrm>
            <a:off x="6721417" y="2744611"/>
            <a:ext cx="5495979" cy="4034377"/>
            <a:chOff x="7194157" y="2606833"/>
            <a:chExt cx="5495979" cy="403437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C099AA01-D801-4986-8673-14E98AAA030D}"/>
                </a:ext>
              </a:extLst>
            </p:cNvPr>
            <p:cNvSpPr/>
            <p:nvPr/>
          </p:nvSpPr>
          <p:spPr>
            <a:xfrm>
              <a:off x="8407528" y="3775687"/>
              <a:ext cx="4181011" cy="8462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AA3734-5D4E-492C-ABF5-BC5DB3E13CBE}"/>
                </a:ext>
              </a:extLst>
            </p:cNvPr>
            <p:cNvGrpSpPr/>
            <p:nvPr/>
          </p:nvGrpSpPr>
          <p:grpSpPr>
            <a:xfrm>
              <a:off x="8481376" y="4561784"/>
              <a:ext cx="734975" cy="734975"/>
              <a:chOff x="9938930" y="4621373"/>
              <a:chExt cx="1384545" cy="138454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CEE9751F-4AAA-486C-8E00-87A364C1E32A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41185B83-160C-4C75-B6BF-A64EB4A246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667C08C-8F3E-408E-B30E-D8DAABC4C191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103409D-6E07-4D36-994C-030AD2F2470A}"/>
                </a:ext>
              </a:extLst>
            </p:cNvPr>
            <p:cNvGrpSpPr/>
            <p:nvPr/>
          </p:nvGrpSpPr>
          <p:grpSpPr>
            <a:xfrm>
              <a:off x="8965231" y="4076975"/>
              <a:ext cx="734975" cy="734975"/>
              <a:chOff x="9938930" y="4621373"/>
              <a:chExt cx="1384545" cy="1384545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ABF45C56-E6D8-4D72-AC3D-18909B890144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BBBBDCD-DA35-49BE-B7C5-08135A63C8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88403BB-1322-4351-AB82-BF473BDA6519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AA3D9D7-C1E4-4309-8746-105D3F0EF725}"/>
                </a:ext>
              </a:extLst>
            </p:cNvPr>
            <p:cNvGrpSpPr/>
            <p:nvPr/>
          </p:nvGrpSpPr>
          <p:grpSpPr>
            <a:xfrm>
              <a:off x="9454760" y="4566506"/>
              <a:ext cx="734975" cy="734975"/>
              <a:chOff x="9938930" y="4621373"/>
              <a:chExt cx="1384545" cy="1384545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F89F645-4299-4A38-A67D-E905301D32EE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8D780D0-9E27-47BB-B0BD-B07162171D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D679B420-90B0-490B-A142-D4777C24279C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A3D8EF-4D30-443A-AD64-5AA99B757149}"/>
                </a:ext>
              </a:extLst>
            </p:cNvPr>
            <p:cNvGrpSpPr/>
            <p:nvPr/>
          </p:nvGrpSpPr>
          <p:grpSpPr>
            <a:xfrm>
              <a:off x="8965230" y="5046510"/>
              <a:ext cx="734975" cy="734975"/>
              <a:chOff x="9938930" y="4621373"/>
              <a:chExt cx="1384545" cy="1384545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4D168BFD-4D52-4638-A836-7CD11BBF4C99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D7016A6-F721-4FD6-924F-0D8932D1AB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DC43C7C2-DC10-40FD-BE49-72897ECDE4B1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A8BEBEA-7CFD-45FC-9D1F-73DC9F29D350}"/>
                </a:ext>
              </a:extLst>
            </p:cNvPr>
            <p:cNvGrpSpPr/>
            <p:nvPr/>
          </p:nvGrpSpPr>
          <p:grpSpPr>
            <a:xfrm>
              <a:off x="9456607" y="3586305"/>
              <a:ext cx="734975" cy="734975"/>
              <a:chOff x="9938930" y="4621373"/>
              <a:chExt cx="1384545" cy="1384545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4A82C8A-4E3C-493B-ACD3-F23BD4D6FA1F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9136B8C-D0C0-4465-AEDD-2239069E51C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FC55F977-0F90-49CB-B84A-824923DAABA3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4B6B144-C8D9-4B81-B2DA-4C285C7685A0}"/>
                </a:ext>
              </a:extLst>
            </p:cNvPr>
            <p:cNvGrpSpPr/>
            <p:nvPr/>
          </p:nvGrpSpPr>
          <p:grpSpPr>
            <a:xfrm>
              <a:off x="9946138" y="3096556"/>
              <a:ext cx="734975" cy="734975"/>
              <a:chOff x="9938930" y="4621373"/>
              <a:chExt cx="1384545" cy="1384545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1DF0744-0284-40AD-AB72-122E13977BA4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885B392-72C0-427D-B5C1-E9B50CBDA1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80FD5F3-144E-48D3-AA26-F1ACE7790A1A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730E558-FBCF-4AF6-8F43-B695564ED6A8}"/>
                </a:ext>
              </a:extLst>
            </p:cNvPr>
            <p:cNvGrpSpPr/>
            <p:nvPr/>
          </p:nvGrpSpPr>
          <p:grpSpPr>
            <a:xfrm>
              <a:off x="10435667" y="3586087"/>
              <a:ext cx="734975" cy="734975"/>
              <a:chOff x="9938930" y="4621373"/>
              <a:chExt cx="1384545" cy="1384545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D6624A6-83BB-4A2D-BEE7-8485B9B5D475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652C84F-EA9D-460B-9543-1CCFBB04601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EAF0974-7D3C-4A29-BE0C-63982EDF45CE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2D83E0E-749C-48E6-BCF5-E0FACC22DB8B}"/>
                </a:ext>
              </a:extLst>
            </p:cNvPr>
            <p:cNvGrpSpPr/>
            <p:nvPr/>
          </p:nvGrpSpPr>
          <p:grpSpPr>
            <a:xfrm>
              <a:off x="9946137" y="4070325"/>
              <a:ext cx="734975" cy="734975"/>
              <a:chOff x="9938930" y="4621373"/>
              <a:chExt cx="1384545" cy="1384545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7CD12E4-B129-4D10-870C-BCFA3DFA93CC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24B2DB5-9246-4450-9F45-EDDD42AA02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88752BAC-5CD6-4394-96FB-911981D8AC5D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58D2F1B-EDCB-476A-A5AF-71CFD4FCD5A5}"/>
                </a:ext>
              </a:extLst>
            </p:cNvPr>
            <p:cNvGrpSpPr/>
            <p:nvPr/>
          </p:nvGrpSpPr>
          <p:grpSpPr>
            <a:xfrm>
              <a:off x="9927500" y="5043656"/>
              <a:ext cx="734975" cy="734975"/>
              <a:chOff x="9938930" y="4621373"/>
              <a:chExt cx="1384545" cy="1384545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B01285F-8F5D-4CC8-AAD7-5E41579FBBEA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7432561-1747-4F4F-BCE9-3D34658BCA9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0D8D1CB6-C8EB-4AC5-ABF2-D6F7EBD4AFBA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089CC57-8524-4B20-8475-1E8A195C15A1}"/>
                </a:ext>
              </a:extLst>
            </p:cNvPr>
            <p:cNvGrpSpPr/>
            <p:nvPr/>
          </p:nvGrpSpPr>
          <p:grpSpPr>
            <a:xfrm>
              <a:off x="10425229" y="4545657"/>
              <a:ext cx="734975" cy="734975"/>
              <a:chOff x="9938930" y="4621373"/>
              <a:chExt cx="1384545" cy="1384545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BD8574CA-A9D2-4A9B-A3C4-8D23F26BF0AA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1BF45AB0-CDB6-43FB-B0DA-10D7A92D86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2C5B1D1D-CB6E-4E5A-A167-04D436D97A8C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08601F2-F690-4E34-B822-46AF38F8BF28}"/>
                </a:ext>
              </a:extLst>
            </p:cNvPr>
            <p:cNvGrpSpPr/>
            <p:nvPr/>
          </p:nvGrpSpPr>
          <p:grpSpPr>
            <a:xfrm>
              <a:off x="10916875" y="5039422"/>
              <a:ext cx="734975" cy="734975"/>
              <a:chOff x="9938930" y="4621373"/>
              <a:chExt cx="1384545" cy="1384545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0774824-E7D0-452A-AACE-0001C0E7D771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E9FE165B-EF7A-4E1F-9424-48202BDF4E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6D3C5F15-62DD-49FB-B3CE-DDE7B2E44C3F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5905212-0CE7-4076-B7ED-FDAB9FD67BA3}"/>
                </a:ext>
              </a:extLst>
            </p:cNvPr>
            <p:cNvGrpSpPr/>
            <p:nvPr/>
          </p:nvGrpSpPr>
          <p:grpSpPr>
            <a:xfrm>
              <a:off x="8483224" y="3601366"/>
              <a:ext cx="734975" cy="734975"/>
              <a:chOff x="9938930" y="4621373"/>
              <a:chExt cx="1384545" cy="1384545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E74FAF94-A40A-4131-815A-107D270B8686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C891E96-B9D5-4DDF-8261-FE25A7A2C0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70C0D1F8-AD11-4CB7-96CD-D4104B2EF76A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D8E8370-1983-49F8-8EE7-8A1E08D9D52D}"/>
                </a:ext>
              </a:extLst>
            </p:cNvPr>
            <p:cNvGrpSpPr/>
            <p:nvPr/>
          </p:nvGrpSpPr>
          <p:grpSpPr>
            <a:xfrm>
              <a:off x="10911729" y="4061795"/>
              <a:ext cx="734975" cy="734975"/>
              <a:chOff x="9938930" y="4621373"/>
              <a:chExt cx="1384545" cy="1384545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58760C6-0EC8-431D-A525-779FDEEEED81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2969B0A-EB85-4C1A-BA2F-4ECD42CBE4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E2F5F476-DABC-449F-ADE8-AC6256ABC3B1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00FFCA6-EAA1-4EA7-AE8B-0DF666715FE5}"/>
                </a:ext>
              </a:extLst>
            </p:cNvPr>
            <p:cNvGrpSpPr/>
            <p:nvPr/>
          </p:nvGrpSpPr>
          <p:grpSpPr>
            <a:xfrm>
              <a:off x="8973677" y="3111156"/>
              <a:ext cx="734975" cy="734975"/>
              <a:chOff x="9938930" y="4621373"/>
              <a:chExt cx="1384545" cy="1384545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ABE08FF-118C-4E63-A7CB-C662A088485D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1D955E53-F1A2-4E96-A486-6B2D3D4690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03FACF21-650A-4769-A974-BC41B04ABE01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A037A1A-A50C-42BB-823A-61E68359B735}"/>
                </a:ext>
              </a:extLst>
            </p:cNvPr>
            <p:cNvGrpSpPr/>
            <p:nvPr/>
          </p:nvGrpSpPr>
          <p:grpSpPr>
            <a:xfrm>
              <a:off x="8483146" y="2619864"/>
              <a:ext cx="734975" cy="734975"/>
              <a:chOff x="9938930" y="4621373"/>
              <a:chExt cx="1384545" cy="1384545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512EA5B3-70A4-421B-9EDD-74B256651505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565C734-3205-422F-B805-AFCA230BD56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D0323364-7C78-4F5B-8DCC-B27B4FED0CDA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  <a:ln w="635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F80A6A9-0F05-447E-8DBD-6E292B35B0C8}"/>
                </a:ext>
              </a:extLst>
            </p:cNvPr>
            <p:cNvGrpSpPr/>
            <p:nvPr/>
          </p:nvGrpSpPr>
          <p:grpSpPr>
            <a:xfrm>
              <a:off x="9464130" y="2616184"/>
              <a:ext cx="734975" cy="734975"/>
              <a:chOff x="9938930" y="4621373"/>
              <a:chExt cx="1384545" cy="1384545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9D0BDCDA-2FD9-45FB-ADDF-DD404175F129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7D59A75B-36A5-4DD2-85D5-F526EFB1677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F9084FB-C376-4DC2-A1AA-39F6D3022AA0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CCEAA23-C385-4508-B30A-86CC7DAB81D0}"/>
                </a:ext>
              </a:extLst>
            </p:cNvPr>
            <p:cNvGrpSpPr/>
            <p:nvPr/>
          </p:nvGrpSpPr>
          <p:grpSpPr>
            <a:xfrm>
              <a:off x="10425229" y="2606833"/>
              <a:ext cx="734975" cy="734975"/>
              <a:chOff x="9938930" y="4621373"/>
              <a:chExt cx="1384545" cy="1384545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2CC015E-B2EE-4B27-B7ED-81BA43E41F29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A19EBD74-631F-4462-ACFD-45F3802AA6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34C54B3B-AB43-4F49-8930-4405B1C11B06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EBB8A52-0616-45F3-8963-30E57060FFB9}"/>
                </a:ext>
              </a:extLst>
            </p:cNvPr>
            <p:cNvGrpSpPr/>
            <p:nvPr/>
          </p:nvGrpSpPr>
          <p:grpSpPr>
            <a:xfrm>
              <a:off x="10918879" y="3103148"/>
              <a:ext cx="734975" cy="734975"/>
              <a:chOff x="9938930" y="4621373"/>
              <a:chExt cx="1384545" cy="1384545"/>
            </a:xfrm>
          </p:grpSpPr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E1F33EF-6109-4D0D-A51E-68262ADD07F4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E75A630-FF2F-4284-A4D8-BAA1D9E376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77CB2D7C-AA76-4D19-AFDF-DD34F6E0247A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D9F89E2-77AB-4C56-A79D-1C2D596C324F}"/>
                </a:ext>
              </a:extLst>
            </p:cNvPr>
            <p:cNvCxnSpPr/>
            <p:nvPr/>
          </p:nvCxnSpPr>
          <p:spPr>
            <a:xfrm>
              <a:off x="8483224" y="3351159"/>
              <a:ext cx="0" cy="249528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22F0062-1F27-476B-81E4-E18F700405D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146" y="4336341"/>
              <a:ext cx="0" cy="230165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B08AEAE-629D-4E85-9D4E-765670E688D3}"/>
                </a:ext>
              </a:extLst>
            </p:cNvPr>
            <p:cNvCxnSpPr/>
            <p:nvPr/>
          </p:nvCxnSpPr>
          <p:spPr>
            <a:xfrm>
              <a:off x="8481376" y="5291956"/>
              <a:ext cx="0" cy="651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C812C4E-68A6-450A-8D4F-7572F4F376C7}"/>
                </a:ext>
              </a:extLst>
            </p:cNvPr>
            <p:cNvCxnSpPr>
              <a:cxnSpLocks/>
            </p:cNvCxnSpPr>
            <p:nvPr/>
          </p:nvCxnSpPr>
          <p:spPr>
            <a:xfrm>
              <a:off x="8965230" y="5781485"/>
              <a:ext cx="0" cy="162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49B1620A-166C-4AF1-B37A-F9446E496E7C}"/>
                </a:ext>
              </a:extLst>
            </p:cNvPr>
            <p:cNvCxnSpPr>
              <a:cxnSpLocks/>
            </p:cNvCxnSpPr>
            <p:nvPr/>
          </p:nvCxnSpPr>
          <p:spPr>
            <a:xfrm>
              <a:off x="9700205" y="5781485"/>
              <a:ext cx="0" cy="162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28059F5-051D-4BC5-8D67-1B0C535E0A25}"/>
                </a:ext>
              </a:extLst>
            </p:cNvPr>
            <p:cNvCxnSpPr>
              <a:cxnSpLocks/>
            </p:cNvCxnSpPr>
            <p:nvPr/>
          </p:nvCxnSpPr>
          <p:spPr>
            <a:xfrm>
              <a:off x="9927500" y="5778631"/>
              <a:ext cx="0" cy="162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A36B7B7F-108C-4DFB-B313-2C7B04E13A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475" y="5778631"/>
              <a:ext cx="0" cy="162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1A7FC3D5-CE0F-475F-9ACC-7268AF48F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913" y="5774397"/>
              <a:ext cx="0" cy="169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3B1F43C-6D76-4A8F-8A63-E9F8F8C97B27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257" y="5771535"/>
              <a:ext cx="0" cy="169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7CD2875-6F16-4211-958C-68D598A326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8821" y="4791103"/>
              <a:ext cx="0" cy="25255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F32655B-A9FD-4D16-AB82-1D630B72EE93}"/>
                </a:ext>
              </a:extLst>
            </p:cNvPr>
            <p:cNvCxnSpPr>
              <a:cxnSpLocks/>
            </p:cNvCxnSpPr>
            <p:nvPr/>
          </p:nvCxnSpPr>
          <p:spPr>
            <a:xfrm>
              <a:off x="11648821" y="3838123"/>
              <a:ext cx="0" cy="223672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19B5393D-5046-4B62-AEF1-65E3641F821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3854" y="2616184"/>
              <a:ext cx="0" cy="486964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左大括号 105">
              <a:extLst>
                <a:ext uri="{FF2B5EF4-FFF2-40B4-BE49-F238E27FC236}">
                  <a16:creationId xmlns:a16="http://schemas.microsoft.com/office/drawing/2014/main" id="{A2E6A5A5-55B9-45AA-BAB7-4F74425E874C}"/>
                </a:ext>
              </a:extLst>
            </p:cNvPr>
            <p:cNvSpPr/>
            <p:nvPr/>
          </p:nvSpPr>
          <p:spPr>
            <a:xfrm>
              <a:off x="8250759" y="2616847"/>
              <a:ext cx="156769" cy="2953213"/>
            </a:xfrm>
            <a:prstGeom prst="leftBrace">
              <a:avLst>
                <a:gd name="adj1" fmla="val 137121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8C6FDB09-06CA-44EC-89E3-889A60780E4F}"/>
                    </a:ext>
                  </a:extLst>
                </p:cNvPr>
                <p:cNvSpPr/>
                <p:nvPr/>
              </p:nvSpPr>
              <p:spPr>
                <a:xfrm>
                  <a:off x="7194157" y="3906231"/>
                  <a:ext cx="10765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8C6FDB09-06CA-44EC-89E3-889A60780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157" y="3906231"/>
                  <a:ext cx="107651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左大括号 107">
              <a:extLst>
                <a:ext uri="{FF2B5EF4-FFF2-40B4-BE49-F238E27FC236}">
                  <a16:creationId xmlns:a16="http://schemas.microsoft.com/office/drawing/2014/main" id="{B16B17F8-68D5-480E-BF74-66DBE38E1E07}"/>
                </a:ext>
              </a:extLst>
            </p:cNvPr>
            <p:cNvSpPr/>
            <p:nvPr/>
          </p:nvSpPr>
          <p:spPr>
            <a:xfrm rot="16200000">
              <a:off x="10019238" y="4554438"/>
              <a:ext cx="96745" cy="3172470"/>
            </a:xfrm>
            <a:prstGeom prst="leftBrace">
              <a:avLst>
                <a:gd name="adj1" fmla="val 137121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9B5B01EC-EF58-4D5A-9BF1-DDB186F276BF}"/>
                    </a:ext>
                  </a:extLst>
                </p:cNvPr>
                <p:cNvSpPr/>
                <p:nvPr/>
              </p:nvSpPr>
              <p:spPr>
                <a:xfrm>
                  <a:off x="9463208" y="6271878"/>
                  <a:ext cx="1249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zh-CN" altLang="en-US" dirty="0"/>
                    <a:t>格点</a:t>
                  </a:r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9B5B01EC-EF58-4D5A-9BF1-DDB186F276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208" y="6271878"/>
                  <a:ext cx="124989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3415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5EA828B-491A-4598-8FEA-E430D6F408FA}"/>
                    </a:ext>
                  </a:extLst>
                </p:cNvPr>
                <p:cNvSpPr/>
                <p:nvPr/>
              </p:nvSpPr>
              <p:spPr>
                <a:xfrm>
                  <a:off x="11401258" y="3883211"/>
                  <a:ext cx="1288878" cy="7039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1</a:t>
                  </a:r>
                  <a:r>
                    <a:rPr lang="zh-CN" altLang="en-US" dirty="0"/>
                    <a:t>层</a:t>
                  </a:r>
                  <a:endParaRPr lang="en-US" altLang="zh-CN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5EA828B-491A-4598-8FEA-E430D6F40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1258" y="3883211"/>
                  <a:ext cx="1288878" cy="703975"/>
                </a:xfrm>
                <a:prstGeom prst="rect">
                  <a:avLst/>
                </a:prstGeom>
                <a:blipFill>
                  <a:blip r:embed="rId5"/>
                  <a:stretch>
                    <a:fillRect t="-5217" r="-3791" b="-5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3F3CE8C-E1F9-4BB1-9D1D-324CDC88602A}"/>
                  </a:ext>
                </a:extLst>
              </p:cNvPr>
              <p:cNvSpPr/>
              <p:nvPr/>
            </p:nvSpPr>
            <p:spPr>
              <a:xfrm>
                <a:off x="1049123" y="2779389"/>
                <a:ext cx="5672294" cy="1894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zh-CN" altLang="en-US" sz="2400" dirty="0"/>
                  <a:t>该步之后，</a:t>
                </a:r>
                <a:r>
                  <a:rPr lang="zh-CN" altLang="en-US" sz="2400" b="1" dirty="0"/>
                  <a:t>基态演化算符</a:t>
                </a:r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𝑯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e>
                                  </m:nary>
                                </m:sup>
                              </m:s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zh-CN" altLang="en-US" sz="2400" b="1" dirty="0"/>
                  <a:t>被表示成为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由四阶张量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构成的张量网络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3F3CE8C-E1F9-4BB1-9D1D-324CDC886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23" y="2779389"/>
                <a:ext cx="5672294" cy="1894749"/>
              </a:xfrm>
              <a:prstGeom prst="rect">
                <a:avLst/>
              </a:prstGeom>
              <a:blipFill>
                <a:blip r:embed="rId6"/>
                <a:stretch>
                  <a:fillRect l="-1611" b="-6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BCB4B562-715B-4988-8FEB-17BFF5DAC52D}"/>
                  </a:ext>
                </a:extLst>
              </p:cNvPr>
              <p:cNvSpPr/>
              <p:nvPr/>
            </p:nvSpPr>
            <p:spPr>
              <a:xfrm>
                <a:off x="697621" y="4928881"/>
                <a:ext cx="6163232" cy="129291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：对于</a:t>
                </a:r>
                <a:r>
                  <a:rPr lang="en-US" altLang="zh-CN" sz="2000" dirty="0"/>
                  <a:t>N=4</a:t>
                </a:r>
                <a:r>
                  <a:rPr lang="zh-CN" altLang="en-US" sz="2000" dirty="0"/>
                  <a:t>系统，画出如下哈密顿量对应的演化算符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>
                            <a:latin typeface="Cambria Math" panose="02040503050406030204" pitchFamily="18" charset="0"/>
                          </a:rPr>
                          <m:t>𝜏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zh-CN" altLang="en-US" sz="2000" dirty="0"/>
                  <a:t>的张量网络图形表示（一层张量网络）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BCB4B562-715B-4988-8FEB-17BFF5DAC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21" y="4928881"/>
                <a:ext cx="6163232" cy="1292918"/>
              </a:xfrm>
              <a:prstGeom prst="rect">
                <a:avLst/>
              </a:prstGeom>
              <a:blipFill>
                <a:blip r:embed="rId7"/>
                <a:stretch>
                  <a:fillRect l="-888" t="-3271" r="-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0B97545-B530-4EBC-A51E-90B43EA5758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96680" y="1347537"/>
            <a:ext cx="0" cy="52136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6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36232429-C65F-4475-A892-814C4CA64FBE}"/>
              </a:ext>
            </a:extLst>
          </p:cNvPr>
          <p:cNvCxnSpPr>
            <a:cxnSpLocks/>
          </p:cNvCxnSpPr>
          <p:nvPr/>
        </p:nvCxnSpPr>
        <p:spPr>
          <a:xfrm>
            <a:off x="1773427" y="432895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23B30445-111F-4426-B75C-0F5A2F6F25D7}"/>
              </a:ext>
            </a:extLst>
          </p:cNvPr>
          <p:cNvCxnSpPr>
            <a:cxnSpLocks/>
          </p:cNvCxnSpPr>
          <p:nvPr/>
        </p:nvCxnSpPr>
        <p:spPr>
          <a:xfrm>
            <a:off x="1778236" y="543275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5A12266-47B6-421C-8052-FF7DAD556981}"/>
              </a:ext>
            </a:extLst>
          </p:cNvPr>
          <p:cNvCxnSpPr>
            <a:cxnSpLocks/>
          </p:cNvCxnSpPr>
          <p:nvPr/>
        </p:nvCxnSpPr>
        <p:spPr>
          <a:xfrm>
            <a:off x="3951933" y="436028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D8B25E7A-087A-4674-8EF5-29072A51ED42}"/>
              </a:ext>
            </a:extLst>
          </p:cNvPr>
          <p:cNvCxnSpPr>
            <a:cxnSpLocks/>
          </p:cNvCxnSpPr>
          <p:nvPr/>
        </p:nvCxnSpPr>
        <p:spPr>
          <a:xfrm>
            <a:off x="4681553" y="435012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2E4AB3E7-07FF-49C4-862F-402724C0A651}"/>
              </a:ext>
            </a:extLst>
          </p:cNvPr>
          <p:cNvCxnSpPr>
            <a:cxnSpLocks/>
          </p:cNvCxnSpPr>
          <p:nvPr/>
        </p:nvCxnSpPr>
        <p:spPr>
          <a:xfrm>
            <a:off x="5401020" y="434471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CF65DD44-E1F7-4298-9EAA-1124E9F0D2EF}"/>
              </a:ext>
            </a:extLst>
          </p:cNvPr>
          <p:cNvCxnSpPr>
            <a:cxnSpLocks/>
          </p:cNvCxnSpPr>
          <p:nvPr/>
        </p:nvCxnSpPr>
        <p:spPr>
          <a:xfrm>
            <a:off x="6130640" y="433455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F9156352-F61F-4051-BBBF-1A2B1E323F93}"/>
              </a:ext>
            </a:extLst>
          </p:cNvPr>
          <p:cNvCxnSpPr>
            <a:cxnSpLocks/>
          </p:cNvCxnSpPr>
          <p:nvPr/>
        </p:nvCxnSpPr>
        <p:spPr>
          <a:xfrm>
            <a:off x="2493094" y="435487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50728A0-9A00-466C-A651-60A99CBA11B4}"/>
              </a:ext>
            </a:extLst>
          </p:cNvPr>
          <p:cNvCxnSpPr>
            <a:cxnSpLocks/>
          </p:cNvCxnSpPr>
          <p:nvPr/>
        </p:nvCxnSpPr>
        <p:spPr>
          <a:xfrm>
            <a:off x="3222714" y="434471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728229" y="653000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4.6 TEBD</a:t>
            </a:r>
            <a:r>
              <a:rPr lang="zh-CN" altLang="en-US" sz="3200" dirty="0"/>
              <a:t>算法计算一维格点模型基态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406E02-DE83-47C3-A91D-5868FCF08240}"/>
              </a:ext>
            </a:extLst>
          </p:cNvPr>
          <p:cNvSpPr/>
          <p:nvPr/>
        </p:nvSpPr>
        <p:spPr>
          <a:xfrm>
            <a:off x="824104" y="1530031"/>
            <a:ext cx="10598640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/>
              <a:t>Step. 2</a:t>
            </a:r>
            <a:r>
              <a:rPr lang="en-US" altLang="zh-CN" sz="2400" dirty="0"/>
              <a:t> – </a:t>
            </a:r>
            <a:r>
              <a:rPr lang="zh-CN" altLang="en-US" sz="2400" dirty="0"/>
              <a:t>随机初始化</a:t>
            </a:r>
            <a:r>
              <a:rPr lang="en-US" altLang="zh-CN" sz="2400" dirty="0"/>
              <a:t>MPS</a:t>
            </a:r>
            <a:r>
              <a:rPr lang="zh-CN" altLang="en-US" sz="2400" dirty="0"/>
              <a:t>态，放置于张量网络底部；</a:t>
            </a:r>
            <a:endParaRPr lang="en-US" altLang="zh-CN" sz="24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9AA3734-5D4E-492C-ABF5-BC5DB3E13CBE}"/>
              </a:ext>
            </a:extLst>
          </p:cNvPr>
          <p:cNvGrpSpPr/>
          <p:nvPr/>
        </p:nvGrpSpPr>
        <p:grpSpPr>
          <a:xfrm>
            <a:off x="8432587" y="4488446"/>
            <a:ext cx="734975" cy="734975"/>
            <a:chOff x="9938930" y="4621373"/>
            <a:chExt cx="1384545" cy="138454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EE9751F-4AAA-486C-8E00-87A364C1E32A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1185B83-160C-4C75-B6BF-A64EB4A24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667C08C-8F3E-408E-B30E-D8DAABC4C191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03409D-6E07-4D36-994C-030AD2F2470A}"/>
              </a:ext>
            </a:extLst>
          </p:cNvPr>
          <p:cNvGrpSpPr/>
          <p:nvPr/>
        </p:nvGrpSpPr>
        <p:grpSpPr>
          <a:xfrm>
            <a:off x="8916442" y="4003637"/>
            <a:ext cx="734975" cy="734975"/>
            <a:chOff x="9938930" y="4621373"/>
            <a:chExt cx="1384545" cy="138454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BF45C56-E6D8-4D72-AC3D-18909B890144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BBBBDCD-DA35-49BE-B7C5-08135A63C8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88403BB-1322-4351-AB82-BF473BDA6519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AA3D9D7-C1E4-4309-8746-105D3F0EF725}"/>
              </a:ext>
            </a:extLst>
          </p:cNvPr>
          <p:cNvGrpSpPr/>
          <p:nvPr/>
        </p:nvGrpSpPr>
        <p:grpSpPr>
          <a:xfrm>
            <a:off x="9405971" y="4493168"/>
            <a:ext cx="734975" cy="734975"/>
            <a:chOff x="9938930" y="4621373"/>
            <a:chExt cx="1384545" cy="138454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F89F645-4299-4A38-A67D-E905301D32EE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8D780D0-9E27-47BB-B0BD-B07162171D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679B420-90B0-490B-A142-D4777C24279C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A3D8EF-4D30-443A-AD64-5AA99B757149}"/>
              </a:ext>
            </a:extLst>
          </p:cNvPr>
          <p:cNvGrpSpPr/>
          <p:nvPr/>
        </p:nvGrpSpPr>
        <p:grpSpPr>
          <a:xfrm>
            <a:off x="8916441" y="4973172"/>
            <a:ext cx="734975" cy="734975"/>
            <a:chOff x="9938930" y="4621373"/>
            <a:chExt cx="1384545" cy="1384545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D168BFD-4D52-4638-A836-7CD11BBF4C9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D7016A6-F721-4FD6-924F-0D8932D1AB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DC43C7C2-DC10-40FD-BE49-72897ECDE4B1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8BEBEA-7CFD-45FC-9D1F-73DC9F29D350}"/>
              </a:ext>
            </a:extLst>
          </p:cNvPr>
          <p:cNvGrpSpPr/>
          <p:nvPr/>
        </p:nvGrpSpPr>
        <p:grpSpPr>
          <a:xfrm>
            <a:off x="9407818" y="3512967"/>
            <a:ext cx="734975" cy="734975"/>
            <a:chOff x="9938930" y="4621373"/>
            <a:chExt cx="1384545" cy="1384545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4A82C8A-4E3C-493B-ACD3-F23BD4D6FA1F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136B8C-D0C0-4465-AEDD-2239069E51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C55F977-0F90-49CB-B84A-824923DAABA3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4B6B144-C8D9-4B81-B2DA-4C285C7685A0}"/>
              </a:ext>
            </a:extLst>
          </p:cNvPr>
          <p:cNvGrpSpPr/>
          <p:nvPr/>
        </p:nvGrpSpPr>
        <p:grpSpPr>
          <a:xfrm>
            <a:off x="9897349" y="3023218"/>
            <a:ext cx="734975" cy="734975"/>
            <a:chOff x="9938930" y="4621373"/>
            <a:chExt cx="1384545" cy="1384545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1DF0744-0284-40AD-AB72-122E13977BA4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885B392-72C0-427D-B5C1-E9B50CBDA1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80FD5F3-144E-48D3-AA26-F1ACE7790A1A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30E558-FBCF-4AF6-8F43-B695564ED6A8}"/>
              </a:ext>
            </a:extLst>
          </p:cNvPr>
          <p:cNvGrpSpPr/>
          <p:nvPr/>
        </p:nvGrpSpPr>
        <p:grpSpPr>
          <a:xfrm>
            <a:off x="10386878" y="3512749"/>
            <a:ext cx="734975" cy="734975"/>
            <a:chOff x="9938930" y="4621373"/>
            <a:chExt cx="1384545" cy="138454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D6624A6-83BB-4A2D-BEE7-8485B9B5D475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652C84F-EA9D-460B-9543-1CCFBB0460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EAF0974-7D3C-4A29-BE0C-63982EDF45CE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2D83E0E-749C-48E6-BCF5-E0FACC22DB8B}"/>
              </a:ext>
            </a:extLst>
          </p:cNvPr>
          <p:cNvGrpSpPr/>
          <p:nvPr/>
        </p:nvGrpSpPr>
        <p:grpSpPr>
          <a:xfrm>
            <a:off x="9897348" y="3996987"/>
            <a:ext cx="734975" cy="734975"/>
            <a:chOff x="9938930" y="4621373"/>
            <a:chExt cx="1384545" cy="138454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7CD12E4-B129-4D10-870C-BCFA3DFA93CC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24B2DB5-9246-4450-9F45-EDDD42AA02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88752BAC-5CD6-4394-96FB-911981D8AC5D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58D2F1B-EDCB-476A-A5AF-71CFD4FCD5A5}"/>
              </a:ext>
            </a:extLst>
          </p:cNvPr>
          <p:cNvGrpSpPr/>
          <p:nvPr/>
        </p:nvGrpSpPr>
        <p:grpSpPr>
          <a:xfrm>
            <a:off x="9878711" y="4970318"/>
            <a:ext cx="734975" cy="734975"/>
            <a:chOff x="9938930" y="4621373"/>
            <a:chExt cx="1384545" cy="1384545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B01285F-8F5D-4CC8-AAD7-5E41579FBBEA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7432561-1747-4F4F-BCE9-3D34658BC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D8D1CB6-C8EB-4AC5-ABF2-D6F7EBD4AFBA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89CC57-8524-4B20-8475-1E8A195C15A1}"/>
              </a:ext>
            </a:extLst>
          </p:cNvPr>
          <p:cNvGrpSpPr/>
          <p:nvPr/>
        </p:nvGrpSpPr>
        <p:grpSpPr>
          <a:xfrm>
            <a:off x="10376440" y="4472319"/>
            <a:ext cx="734975" cy="734975"/>
            <a:chOff x="9938930" y="4621373"/>
            <a:chExt cx="1384545" cy="1384545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D8574CA-A9D2-4A9B-A3C4-8D23F26BF0AA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BF45AB0-CDB6-43FB-B0DA-10D7A92D86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C5B1D1D-CB6E-4E5A-A167-04D436D97A8C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08601F2-F690-4E34-B822-46AF38F8BF28}"/>
              </a:ext>
            </a:extLst>
          </p:cNvPr>
          <p:cNvGrpSpPr/>
          <p:nvPr/>
        </p:nvGrpSpPr>
        <p:grpSpPr>
          <a:xfrm>
            <a:off x="10868086" y="4966084"/>
            <a:ext cx="734975" cy="734975"/>
            <a:chOff x="9938930" y="4621373"/>
            <a:chExt cx="1384545" cy="138454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0774824-E7D0-452A-AACE-0001C0E7D771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9FE165B-EF7A-4E1F-9424-48202BDF4E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6D3C5F15-62DD-49FB-B3CE-DDE7B2E44C3F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5905212-0CE7-4076-B7ED-FDAB9FD67BA3}"/>
              </a:ext>
            </a:extLst>
          </p:cNvPr>
          <p:cNvGrpSpPr/>
          <p:nvPr/>
        </p:nvGrpSpPr>
        <p:grpSpPr>
          <a:xfrm>
            <a:off x="8434435" y="3528028"/>
            <a:ext cx="734975" cy="734975"/>
            <a:chOff x="9938930" y="4621373"/>
            <a:chExt cx="1384545" cy="1384545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74FAF94-A40A-4131-815A-107D270B8686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C891E96-B9D5-4DDF-8261-FE25A7A2C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0C0D1F8-AD11-4CB7-96CD-D4104B2EF76A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D8E8370-1983-49F8-8EE7-8A1E08D9D52D}"/>
              </a:ext>
            </a:extLst>
          </p:cNvPr>
          <p:cNvGrpSpPr/>
          <p:nvPr/>
        </p:nvGrpSpPr>
        <p:grpSpPr>
          <a:xfrm>
            <a:off x="10862940" y="3988457"/>
            <a:ext cx="734975" cy="734975"/>
            <a:chOff x="9938930" y="4621373"/>
            <a:chExt cx="1384545" cy="1384545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58760C6-0EC8-431D-A525-779FDEEEED81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2969B0A-EB85-4C1A-BA2F-4ECD42CBE4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2F5F476-DABC-449F-ADE8-AC6256ABC3B1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00FFCA6-EAA1-4EA7-AE8B-0DF666715FE5}"/>
              </a:ext>
            </a:extLst>
          </p:cNvPr>
          <p:cNvGrpSpPr/>
          <p:nvPr/>
        </p:nvGrpSpPr>
        <p:grpSpPr>
          <a:xfrm>
            <a:off x="8924888" y="3037818"/>
            <a:ext cx="734975" cy="734975"/>
            <a:chOff x="9938930" y="4621373"/>
            <a:chExt cx="1384545" cy="1384545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ABE08FF-118C-4E63-A7CB-C662A088485D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D955E53-F1A2-4E96-A486-6B2D3D4690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3FACF21-650A-4769-A974-BC41B04ABE01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A037A1A-A50C-42BB-823A-61E68359B735}"/>
              </a:ext>
            </a:extLst>
          </p:cNvPr>
          <p:cNvGrpSpPr/>
          <p:nvPr/>
        </p:nvGrpSpPr>
        <p:grpSpPr>
          <a:xfrm>
            <a:off x="8434357" y="2546526"/>
            <a:ext cx="734975" cy="734975"/>
            <a:chOff x="9938930" y="4621373"/>
            <a:chExt cx="1384545" cy="1384545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12EA5B3-70A4-421B-9EDD-74B256651505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565C734-3205-422F-B805-AFCA230BD5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D0323364-7C78-4F5B-8DCC-B27B4FED0CDA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F80A6A9-0F05-447E-8DBD-6E292B35B0C8}"/>
              </a:ext>
            </a:extLst>
          </p:cNvPr>
          <p:cNvGrpSpPr/>
          <p:nvPr/>
        </p:nvGrpSpPr>
        <p:grpSpPr>
          <a:xfrm>
            <a:off x="9415341" y="2542846"/>
            <a:ext cx="734975" cy="734975"/>
            <a:chOff x="9938930" y="4621373"/>
            <a:chExt cx="1384545" cy="138454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D0BDCDA-2FD9-45FB-ADDF-DD404175F12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D59A75B-36A5-4DD2-85D5-F526EFB167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0F9084FB-C376-4DC2-A1AA-39F6D3022AA0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CCEAA23-C385-4508-B30A-86CC7DAB81D0}"/>
              </a:ext>
            </a:extLst>
          </p:cNvPr>
          <p:cNvGrpSpPr/>
          <p:nvPr/>
        </p:nvGrpSpPr>
        <p:grpSpPr>
          <a:xfrm>
            <a:off x="10376440" y="2533495"/>
            <a:ext cx="734975" cy="734975"/>
            <a:chOff x="9938930" y="4621373"/>
            <a:chExt cx="1384545" cy="1384545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2CC015E-B2EE-4B27-B7ED-81BA43E41F2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19EBD74-631F-4462-ACFD-45F3802AA6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34C54B3B-AB43-4F49-8930-4405B1C11B06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EBB8A52-0616-45F3-8963-30E57060FFB9}"/>
              </a:ext>
            </a:extLst>
          </p:cNvPr>
          <p:cNvGrpSpPr/>
          <p:nvPr/>
        </p:nvGrpSpPr>
        <p:grpSpPr>
          <a:xfrm>
            <a:off x="10870090" y="3029810"/>
            <a:ext cx="734975" cy="734975"/>
            <a:chOff x="9938930" y="4621373"/>
            <a:chExt cx="1384545" cy="1384545"/>
          </a:xfrm>
        </p:grpSpPr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EE1F33EF-6109-4D0D-A51E-68262ADD07F4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E75A630-FF2F-4284-A4D8-BAA1D9E376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77CB2D7C-AA76-4D19-AFDF-DD34F6E0247A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D9F89E2-77AB-4C56-A79D-1C2D596C324F}"/>
              </a:ext>
            </a:extLst>
          </p:cNvPr>
          <p:cNvCxnSpPr/>
          <p:nvPr/>
        </p:nvCxnSpPr>
        <p:spPr>
          <a:xfrm>
            <a:off x="8434435" y="3277821"/>
            <a:ext cx="0" cy="24952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22F0062-1F27-476B-81E4-E18F700405D3}"/>
              </a:ext>
            </a:extLst>
          </p:cNvPr>
          <p:cNvCxnSpPr>
            <a:cxnSpLocks/>
          </p:cNvCxnSpPr>
          <p:nvPr/>
        </p:nvCxnSpPr>
        <p:spPr>
          <a:xfrm>
            <a:off x="8434357" y="4263003"/>
            <a:ext cx="0" cy="23016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B08AEAE-629D-4E85-9D4E-765670E688D3}"/>
              </a:ext>
            </a:extLst>
          </p:cNvPr>
          <p:cNvCxnSpPr/>
          <p:nvPr/>
        </p:nvCxnSpPr>
        <p:spPr>
          <a:xfrm>
            <a:off x="8432587" y="5218618"/>
            <a:ext cx="0" cy="65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C812C4E-68A6-450A-8D4F-7572F4F376C7}"/>
              </a:ext>
            </a:extLst>
          </p:cNvPr>
          <p:cNvCxnSpPr>
            <a:cxnSpLocks/>
          </p:cNvCxnSpPr>
          <p:nvPr/>
        </p:nvCxnSpPr>
        <p:spPr>
          <a:xfrm>
            <a:off x="8916441" y="5708147"/>
            <a:ext cx="0" cy="1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B1620A-166C-4AF1-B37A-F9446E496E7C}"/>
              </a:ext>
            </a:extLst>
          </p:cNvPr>
          <p:cNvCxnSpPr>
            <a:cxnSpLocks/>
          </p:cNvCxnSpPr>
          <p:nvPr/>
        </p:nvCxnSpPr>
        <p:spPr>
          <a:xfrm>
            <a:off x="9651416" y="5708147"/>
            <a:ext cx="0" cy="1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28059F5-051D-4BC5-8D67-1B0C535E0A25}"/>
              </a:ext>
            </a:extLst>
          </p:cNvPr>
          <p:cNvCxnSpPr>
            <a:cxnSpLocks/>
          </p:cNvCxnSpPr>
          <p:nvPr/>
        </p:nvCxnSpPr>
        <p:spPr>
          <a:xfrm>
            <a:off x="9878711" y="5705293"/>
            <a:ext cx="0" cy="1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36B7B7F-108C-4DFB-B313-2C7B04E13A51}"/>
              </a:ext>
            </a:extLst>
          </p:cNvPr>
          <p:cNvCxnSpPr>
            <a:cxnSpLocks/>
          </p:cNvCxnSpPr>
          <p:nvPr/>
        </p:nvCxnSpPr>
        <p:spPr>
          <a:xfrm>
            <a:off x="10613686" y="5705293"/>
            <a:ext cx="0" cy="1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A7FC3D5-CE0F-475F-9ACC-7268AF48FD20}"/>
              </a:ext>
            </a:extLst>
          </p:cNvPr>
          <p:cNvCxnSpPr>
            <a:cxnSpLocks/>
          </p:cNvCxnSpPr>
          <p:nvPr/>
        </p:nvCxnSpPr>
        <p:spPr>
          <a:xfrm>
            <a:off x="10869124" y="5701059"/>
            <a:ext cx="0" cy="16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3B1F43C-6D76-4A8F-8A63-E9F8F8C97B27}"/>
              </a:ext>
            </a:extLst>
          </p:cNvPr>
          <p:cNvCxnSpPr>
            <a:cxnSpLocks/>
          </p:cNvCxnSpPr>
          <p:nvPr/>
        </p:nvCxnSpPr>
        <p:spPr>
          <a:xfrm>
            <a:off x="11605468" y="5698197"/>
            <a:ext cx="0" cy="16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7CD2875-6F16-4211-958C-68D598A32699}"/>
              </a:ext>
            </a:extLst>
          </p:cNvPr>
          <p:cNvCxnSpPr>
            <a:cxnSpLocks/>
          </p:cNvCxnSpPr>
          <p:nvPr/>
        </p:nvCxnSpPr>
        <p:spPr>
          <a:xfrm>
            <a:off x="11600032" y="4717765"/>
            <a:ext cx="0" cy="25255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DF32655B-A9FD-4D16-AB82-1D630B72EE93}"/>
              </a:ext>
            </a:extLst>
          </p:cNvPr>
          <p:cNvCxnSpPr>
            <a:cxnSpLocks/>
          </p:cNvCxnSpPr>
          <p:nvPr/>
        </p:nvCxnSpPr>
        <p:spPr>
          <a:xfrm>
            <a:off x="11600032" y="3764785"/>
            <a:ext cx="0" cy="223672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B5393D-5046-4B62-AEF1-65E3641F821D}"/>
              </a:ext>
            </a:extLst>
          </p:cNvPr>
          <p:cNvCxnSpPr>
            <a:cxnSpLocks/>
          </p:cNvCxnSpPr>
          <p:nvPr/>
        </p:nvCxnSpPr>
        <p:spPr>
          <a:xfrm>
            <a:off x="11605065" y="2542846"/>
            <a:ext cx="0" cy="486964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75BEE21-13EC-4570-8E11-DD624B907525}"/>
              </a:ext>
            </a:extLst>
          </p:cNvPr>
          <p:cNvCxnSpPr>
            <a:cxnSpLocks/>
          </p:cNvCxnSpPr>
          <p:nvPr/>
        </p:nvCxnSpPr>
        <p:spPr>
          <a:xfrm flipH="1">
            <a:off x="8439202" y="6151868"/>
            <a:ext cx="31658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8D24F6E-F101-49F7-9129-0935EFD03CE8}"/>
              </a:ext>
            </a:extLst>
          </p:cNvPr>
          <p:cNvCxnSpPr>
            <a:cxnSpLocks/>
          </p:cNvCxnSpPr>
          <p:nvPr/>
        </p:nvCxnSpPr>
        <p:spPr>
          <a:xfrm>
            <a:off x="8436076" y="571765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F4CB33F4-6AE6-483A-970F-A0E1F1B10837}"/>
              </a:ext>
            </a:extLst>
          </p:cNvPr>
          <p:cNvCxnSpPr>
            <a:cxnSpLocks/>
          </p:cNvCxnSpPr>
          <p:nvPr/>
        </p:nvCxnSpPr>
        <p:spPr>
          <a:xfrm>
            <a:off x="8918443" y="573029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6D4C7C4-C421-4BE6-8031-C577BFAA48BA}"/>
              </a:ext>
            </a:extLst>
          </p:cNvPr>
          <p:cNvCxnSpPr>
            <a:cxnSpLocks/>
          </p:cNvCxnSpPr>
          <p:nvPr/>
        </p:nvCxnSpPr>
        <p:spPr>
          <a:xfrm>
            <a:off x="9878202" y="573029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90782FBD-BE56-4573-A295-4E30BA3FA73E}"/>
              </a:ext>
            </a:extLst>
          </p:cNvPr>
          <p:cNvCxnSpPr>
            <a:cxnSpLocks/>
          </p:cNvCxnSpPr>
          <p:nvPr/>
        </p:nvCxnSpPr>
        <p:spPr>
          <a:xfrm>
            <a:off x="10615253" y="573029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177FE59-DC5D-4A61-933D-134C87FA19FD}"/>
              </a:ext>
            </a:extLst>
          </p:cNvPr>
          <p:cNvCxnSpPr>
            <a:cxnSpLocks/>
          </p:cNvCxnSpPr>
          <p:nvPr/>
        </p:nvCxnSpPr>
        <p:spPr>
          <a:xfrm>
            <a:off x="9648063" y="571505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>
            <a:extLst>
              <a:ext uri="{FF2B5EF4-FFF2-40B4-BE49-F238E27FC236}">
                <a16:creationId xmlns:a16="http://schemas.microsoft.com/office/drawing/2014/main" id="{1B83E9CF-989B-40C4-91B1-FF32C640CCA3}"/>
              </a:ext>
            </a:extLst>
          </p:cNvPr>
          <p:cNvSpPr/>
          <p:nvPr/>
        </p:nvSpPr>
        <p:spPr>
          <a:xfrm rot="5400000">
            <a:off x="9554200" y="605586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34242349-5CA0-46AF-90D3-B93A11901E64}"/>
              </a:ext>
            </a:extLst>
          </p:cNvPr>
          <p:cNvSpPr/>
          <p:nvPr/>
        </p:nvSpPr>
        <p:spPr>
          <a:xfrm rot="5400000">
            <a:off x="9790689" y="605586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F5D9EA2E-D5C7-4C00-995D-6FBF557FCDD0}"/>
              </a:ext>
            </a:extLst>
          </p:cNvPr>
          <p:cNvSpPr/>
          <p:nvPr/>
        </p:nvSpPr>
        <p:spPr>
          <a:xfrm rot="5400000">
            <a:off x="8345339" y="605586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06C39D2-E547-4769-A18F-70602BFCB343}"/>
              </a:ext>
            </a:extLst>
          </p:cNvPr>
          <p:cNvSpPr/>
          <p:nvPr/>
        </p:nvSpPr>
        <p:spPr>
          <a:xfrm rot="5400000">
            <a:off x="8827310" y="605867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D6177A63-5D5D-4E70-922A-3477A7496DB1}"/>
              </a:ext>
            </a:extLst>
          </p:cNvPr>
          <p:cNvCxnSpPr>
            <a:cxnSpLocks/>
          </p:cNvCxnSpPr>
          <p:nvPr/>
        </p:nvCxnSpPr>
        <p:spPr>
          <a:xfrm>
            <a:off x="10868020" y="573029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A0F66B4-F25A-4506-96A9-3C046D2452B7}"/>
              </a:ext>
            </a:extLst>
          </p:cNvPr>
          <p:cNvCxnSpPr>
            <a:cxnSpLocks/>
          </p:cNvCxnSpPr>
          <p:nvPr/>
        </p:nvCxnSpPr>
        <p:spPr>
          <a:xfrm>
            <a:off x="11605065" y="571505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>
            <a:extLst>
              <a:ext uri="{FF2B5EF4-FFF2-40B4-BE49-F238E27FC236}">
                <a16:creationId xmlns:a16="http://schemas.microsoft.com/office/drawing/2014/main" id="{2C347A19-4193-47A7-A446-81A9FAC469A6}"/>
              </a:ext>
            </a:extLst>
          </p:cNvPr>
          <p:cNvSpPr/>
          <p:nvPr/>
        </p:nvSpPr>
        <p:spPr>
          <a:xfrm rot="5400000">
            <a:off x="10539738" y="605586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CBB343FF-885E-4891-8EA9-D444AB605AB0}"/>
              </a:ext>
            </a:extLst>
          </p:cNvPr>
          <p:cNvSpPr/>
          <p:nvPr/>
        </p:nvSpPr>
        <p:spPr>
          <a:xfrm rot="5400000">
            <a:off x="10776227" y="605586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4C5EA294-AF23-4054-BC61-BC81D6E83126}"/>
              </a:ext>
            </a:extLst>
          </p:cNvPr>
          <p:cNvSpPr/>
          <p:nvPr/>
        </p:nvSpPr>
        <p:spPr>
          <a:xfrm rot="5400000">
            <a:off x="11506169" y="605586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04063AD-97ED-4EE5-A75D-E43C71AC4ECA}"/>
              </a:ext>
            </a:extLst>
          </p:cNvPr>
          <p:cNvSpPr/>
          <p:nvPr/>
        </p:nvSpPr>
        <p:spPr>
          <a:xfrm>
            <a:off x="7726818" y="5991275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MPS</a:t>
            </a:r>
            <a:endParaRPr lang="zh-CN" altLang="en-US" dirty="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C4849D7F-946C-495F-97A7-49E899AD2F07}"/>
              </a:ext>
            </a:extLst>
          </p:cNvPr>
          <p:cNvCxnSpPr>
            <a:cxnSpLocks/>
          </p:cNvCxnSpPr>
          <p:nvPr/>
        </p:nvCxnSpPr>
        <p:spPr>
          <a:xfrm>
            <a:off x="8175318" y="2778941"/>
            <a:ext cx="0" cy="3045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23F676DF-B908-466F-8DCD-FAC6D5C72EC7}"/>
              </a:ext>
            </a:extLst>
          </p:cNvPr>
          <p:cNvSpPr/>
          <p:nvPr/>
        </p:nvSpPr>
        <p:spPr>
          <a:xfrm rot="16200000">
            <a:off x="7436654" y="42659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收缩方向</a:t>
            </a: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93CAF33-31AE-4D5C-8A45-1A6C42E70D15}"/>
              </a:ext>
            </a:extLst>
          </p:cNvPr>
          <p:cNvCxnSpPr>
            <a:cxnSpLocks/>
            <a:stCxn id="143" idx="4"/>
            <a:endCxn id="139" idx="4"/>
          </p:cNvCxnSpPr>
          <p:nvPr/>
        </p:nvCxnSpPr>
        <p:spPr>
          <a:xfrm flipH="1" flipV="1">
            <a:off x="1680829" y="4789837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椭圆 136">
            <a:extLst>
              <a:ext uri="{FF2B5EF4-FFF2-40B4-BE49-F238E27FC236}">
                <a16:creationId xmlns:a16="http://schemas.microsoft.com/office/drawing/2014/main" id="{19163D36-A88D-4922-8D6B-66776C440A78}"/>
              </a:ext>
            </a:extLst>
          </p:cNvPr>
          <p:cNvSpPr/>
          <p:nvPr/>
        </p:nvSpPr>
        <p:spPr>
          <a:xfrm rot="5400000">
            <a:off x="3134609" y="4697538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074A2F5-BA59-4F4A-B1D5-22400DC00D76}"/>
              </a:ext>
            </a:extLst>
          </p:cNvPr>
          <p:cNvSpPr/>
          <p:nvPr/>
        </p:nvSpPr>
        <p:spPr>
          <a:xfrm rot="5400000">
            <a:off x="3861499" y="468395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19ACF2A6-D15D-4928-ABFD-E0DEC1811086}"/>
              </a:ext>
            </a:extLst>
          </p:cNvPr>
          <p:cNvSpPr/>
          <p:nvPr/>
        </p:nvSpPr>
        <p:spPr>
          <a:xfrm rot="5400000">
            <a:off x="1680829" y="469597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4181CCC-6497-4414-9CFE-516BF0B5406D}"/>
              </a:ext>
            </a:extLst>
          </p:cNvPr>
          <p:cNvSpPr/>
          <p:nvPr/>
        </p:nvSpPr>
        <p:spPr>
          <a:xfrm rot="5400000">
            <a:off x="2407719" y="470034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0A95DC9-B9EF-443D-A8BF-D4A1D2A024D9}"/>
              </a:ext>
            </a:extLst>
          </p:cNvPr>
          <p:cNvSpPr/>
          <p:nvPr/>
        </p:nvSpPr>
        <p:spPr>
          <a:xfrm rot="5400000">
            <a:off x="4585966" y="469753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1002D5FA-1E4D-481D-B854-5E095E4B1E45}"/>
              </a:ext>
            </a:extLst>
          </p:cNvPr>
          <p:cNvSpPr/>
          <p:nvPr/>
        </p:nvSpPr>
        <p:spPr>
          <a:xfrm rot="5400000">
            <a:off x="5310433" y="469753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3157E61-A166-44BD-B0C3-9DE327CC8534}"/>
              </a:ext>
            </a:extLst>
          </p:cNvPr>
          <p:cNvSpPr/>
          <p:nvPr/>
        </p:nvSpPr>
        <p:spPr>
          <a:xfrm rot="5400000">
            <a:off x="6034973" y="469710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06F8855-7D47-48C2-803E-4231261CFB94}"/>
              </a:ext>
            </a:extLst>
          </p:cNvPr>
          <p:cNvGrpSpPr/>
          <p:nvPr/>
        </p:nvGrpSpPr>
        <p:grpSpPr>
          <a:xfrm>
            <a:off x="2493496" y="3622457"/>
            <a:ext cx="734975" cy="734975"/>
            <a:chOff x="9938930" y="4621373"/>
            <a:chExt cx="1384545" cy="1384545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F3BE444-9FC5-4B56-832D-BBB8BE349B2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8E8728-5CE0-46A3-96B0-7EE0E498DA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E9B5859-73AB-4C35-BA41-51303337BEE3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EEA126B-9040-4342-8CB2-48FD0F34F39F}"/>
              </a:ext>
            </a:extLst>
          </p:cNvPr>
          <p:cNvGrpSpPr/>
          <p:nvPr/>
        </p:nvGrpSpPr>
        <p:grpSpPr>
          <a:xfrm>
            <a:off x="3952335" y="3627867"/>
            <a:ext cx="734975" cy="734975"/>
            <a:chOff x="9938930" y="4621373"/>
            <a:chExt cx="1384545" cy="1384545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A2D174F-826B-4F60-8EDB-2587BC7BAD6D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CD373A43-A6F9-417F-A3EF-E33F6E26F6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: 圆角 162">
              <a:extLst>
                <a:ext uri="{FF2B5EF4-FFF2-40B4-BE49-F238E27FC236}">
                  <a16:creationId xmlns:a16="http://schemas.microsoft.com/office/drawing/2014/main" id="{7278F48E-D1CD-49A1-93D2-4405688E0A8D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57E27F12-6266-426B-ABD2-47BEF3A0AD52}"/>
              </a:ext>
            </a:extLst>
          </p:cNvPr>
          <p:cNvGrpSpPr/>
          <p:nvPr/>
        </p:nvGrpSpPr>
        <p:grpSpPr>
          <a:xfrm>
            <a:off x="5401422" y="3612297"/>
            <a:ext cx="734975" cy="734975"/>
            <a:chOff x="9938930" y="4621373"/>
            <a:chExt cx="1384545" cy="1384545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F90C2AC-333E-4ED5-8A57-7246B1BA0E46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6DFEDFB8-2E2F-4387-A81B-519B438217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34E4BD4F-A212-4992-B230-E06A8A6F82EE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D00D8B81-17B1-42AC-9FC9-33E684C50A25}"/>
              </a:ext>
            </a:extLst>
          </p:cNvPr>
          <p:cNvCxnSpPr>
            <a:cxnSpLocks/>
          </p:cNvCxnSpPr>
          <p:nvPr/>
        </p:nvCxnSpPr>
        <p:spPr>
          <a:xfrm>
            <a:off x="2746786" y="545222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38A1951E-D5B8-4274-A5EE-7238AFCC91DD}"/>
              </a:ext>
            </a:extLst>
          </p:cNvPr>
          <p:cNvCxnSpPr>
            <a:cxnSpLocks/>
          </p:cNvCxnSpPr>
          <p:nvPr/>
        </p:nvCxnSpPr>
        <p:spPr>
          <a:xfrm>
            <a:off x="2959945" y="544206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8BB21664-D5DB-42F8-910F-57CFB4ED3C6E}"/>
              </a:ext>
            </a:extLst>
          </p:cNvPr>
          <p:cNvCxnSpPr>
            <a:cxnSpLocks/>
            <a:endCxn id="179" idx="4"/>
          </p:cNvCxnSpPr>
          <p:nvPr/>
        </p:nvCxnSpPr>
        <p:spPr>
          <a:xfrm flipH="1" flipV="1">
            <a:off x="1697458" y="5887185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9" name="椭圆 178">
            <a:extLst>
              <a:ext uri="{FF2B5EF4-FFF2-40B4-BE49-F238E27FC236}">
                <a16:creationId xmlns:a16="http://schemas.microsoft.com/office/drawing/2014/main" id="{28861C6C-0803-462D-9EE5-0399AD474AC8}"/>
              </a:ext>
            </a:extLst>
          </p:cNvPr>
          <p:cNvSpPr/>
          <p:nvPr/>
        </p:nvSpPr>
        <p:spPr>
          <a:xfrm rot="5400000">
            <a:off x="1697458" y="57933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679579A-8603-409C-8687-7FC7A8FE1586}"/>
              </a:ext>
            </a:extLst>
          </p:cNvPr>
          <p:cNvSpPr/>
          <p:nvPr/>
        </p:nvSpPr>
        <p:spPr>
          <a:xfrm>
            <a:off x="2620946" y="5777799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20E87B51-AAC3-41C1-8F1B-62D2B532BF71}"/>
              </a:ext>
            </a:extLst>
          </p:cNvPr>
          <p:cNvCxnSpPr>
            <a:cxnSpLocks/>
          </p:cNvCxnSpPr>
          <p:nvPr/>
        </p:nvCxnSpPr>
        <p:spPr>
          <a:xfrm>
            <a:off x="4221010" y="545222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56DC8965-BF4A-423B-B3CF-3B9984963171}"/>
              </a:ext>
            </a:extLst>
          </p:cNvPr>
          <p:cNvCxnSpPr>
            <a:cxnSpLocks/>
          </p:cNvCxnSpPr>
          <p:nvPr/>
        </p:nvCxnSpPr>
        <p:spPr>
          <a:xfrm>
            <a:off x="4434169" y="544206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85E4C8AD-1F6F-4275-8BE3-7DF020EA078A}"/>
              </a:ext>
            </a:extLst>
          </p:cNvPr>
          <p:cNvSpPr/>
          <p:nvPr/>
        </p:nvSpPr>
        <p:spPr>
          <a:xfrm>
            <a:off x="4095170" y="5777799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08444791-733A-4950-8907-3C1B57B2C8F5}"/>
              </a:ext>
            </a:extLst>
          </p:cNvPr>
          <p:cNvCxnSpPr>
            <a:cxnSpLocks/>
          </p:cNvCxnSpPr>
          <p:nvPr/>
        </p:nvCxnSpPr>
        <p:spPr>
          <a:xfrm>
            <a:off x="5866806" y="545222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62E7DF67-156A-477E-8CEC-FD15D61B677A}"/>
              </a:ext>
            </a:extLst>
          </p:cNvPr>
          <p:cNvCxnSpPr>
            <a:cxnSpLocks/>
          </p:cNvCxnSpPr>
          <p:nvPr/>
        </p:nvCxnSpPr>
        <p:spPr>
          <a:xfrm>
            <a:off x="6079965" y="544206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25C9E49E-CA23-4213-95A4-22FC82961FCB}"/>
              </a:ext>
            </a:extLst>
          </p:cNvPr>
          <p:cNvSpPr/>
          <p:nvPr/>
        </p:nvSpPr>
        <p:spPr>
          <a:xfrm>
            <a:off x="5740966" y="5777799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8E9B6593-318B-4B80-851F-53D921643673}"/>
              </a:ext>
            </a:extLst>
          </p:cNvPr>
          <p:cNvSpPr/>
          <p:nvPr/>
        </p:nvSpPr>
        <p:spPr>
          <a:xfrm>
            <a:off x="3742354" y="5043139"/>
            <a:ext cx="422164" cy="38078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14FD7BCC-FD1D-4A00-8E79-20A47360BC6D}"/>
              </a:ext>
            </a:extLst>
          </p:cNvPr>
          <p:cNvSpPr/>
          <p:nvPr/>
        </p:nvSpPr>
        <p:spPr>
          <a:xfrm>
            <a:off x="824104" y="2145218"/>
            <a:ext cx="7453616" cy="139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/>
              <a:t>Step. 3 </a:t>
            </a:r>
            <a:r>
              <a:rPr lang="en-US" altLang="zh-CN" sz="2400" dirty="0"/>
              <a:t>- </a:t>
            </a:r>
            <a:r>
              <a:rPr lang="zh-CN" altLang="en-US" sz="2400" dirty="0"/>
              <a:t>将靠近</a:t>
            </a:r>
            <a:r>
              <a:rPr lang="en-US" altLang="zh-CN" sz="2400" dirty="0"/>
              <a:t>MPS</a:t>
            </a:r>
            <a:r>
              <a:rPr lang="zh-CN" altLang="en-US" sz="2400" dirty="0"/>
              <a:t>的半层张量与</a:t>
            </a:r>
            <a:r>
              <a:rPr lang="en-US" altLang="zh-CN" sz="2400" dirty="0"/>
              <a:t>MPS</a:t>
            </a:r>
            <a:r>
              <a:rPr lang="zh-CN" altLang="en-US" sz="2400" dirty="0"/>
              <a:t>中相关的张量进行收缩，部分近邻的两个张量被收缩成为一个四阶张量</a:t>
            </a:r>
            <a:endParaRPr lang="en-US" altLang="zh-CN" sz="2400" dirty="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ABACB9D7-0E4C-4BEF-B1E8-E259A9C16558}"/>
              </a:ext>
            </a:extLst>
          </p:cNvPr>
          <p:cNvSpPr/>
          <p:nvPr/>
        </p:nvSpPr>
        <p:spPr>
          <a:xfrm>
            <a:off x="2323461" y="3772793"/>
            <a:ext cx="1091658" cy="12357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25179EEC-5FB7-4264-959E-A9602ACBF225}"/>
              </a:ext>
            </a:extLst>
          </p:cNvPr>
          <p:cNvSpPr/>
          <p:nvPr/>
        </p:nvSpPr>
        <p:spPr>
          <a:xfrm>
            <a:off x="2437242" y="5580453"/>
            <a:ext cx="871309" cy="4854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1E5E4808-4EB9-4018-AB14-BC2014241737}"/>
              </a:ext>
            </a:extLst>
          </p:cNvPr>
          <p:cNvCxnSpPr>
            <a:cxnSpLocks/>
          </p:cNvCxnSpPr>
          <p:nvPr/>
        </p:nvCxnSpPr>
        <p:spPr>
          <a:xfrm>
            <a:off x="824104" y="1674796"/>
            <a:ext cx="0" cy="85869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EA0CF5C-538C-4CEB-B8AB-D7A1F8FD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06"/>
            <a:ext cx="10515600" cy="1325563"/>
          </a:xfrm>
        </p:spPr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张量网络算法基础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942975" y="1412782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 Tensor-train</a:t>
            </a:r>
            <a:r>
              <a:rPr lang="zh-CN" altLang="en-US" sz="3200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/>
              <p:nvPr/>
            </p:nvSpPr>
            <p:spPr>
              <a:xfrm>
                <a:off x="942975" y="2081080"/>
                <a:ext cx="101441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显然，当系统包含的自旋个数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增加时，</a:t>
                </a:r>
                <a:r>
                  <a:rPr lang="zh-CN" altLang="en-US" sz="2400" b="1" dirty="0"/>
                  <a:t>量子态系数的个数随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400" b="1" dirty="0"/>
                  <a:t>指数增加</a:t>
                </a:r>
                <a:r>
                  <a:rPr lang="zh-CN" altLang="en-US" sz="2400" dirty="0"/>
                  <a:t>，将无法使用经典计算机实现之前介绍的严格算法进行计算（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“指数墙”</a:t>
                </a:r>
                <a:r>
                  <a:rPr lang="zh-CN" altLang="en-US" sz="2400" dirty="0"/>
                  <a:t>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2081080"/>
                <a:ext cx="10144125" cy="830997"/>
              </a:xfrm>
              <a:prstGeom prst="rect">
                <a:avLst/>
              </a:prstGeom>
              <a:blipFill>
                <a:blip r:embed="rId2"/>
                <a:stretch>
                  <a:fillRect l="-841" t="-5109" r="-3906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41C24F-2153-49A9-AFE3-622419A69396}"/>
              </a:ext>
            </a:extLst>
          </p:cNvPr>
          <p:cNvGrpSpPr/>
          <p:nvPr/>
        </p:nvGrpSpPr>
        <p:grpSpPr>
          <a:xfrm>
            <a:off x="661059" y="3144130"/>
            <a:ext cx="4927399" cy="1556735"/>
            <a:chOff x="243192" y="2922948"/>
            <a:chExt cx="4927399" cy="155673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EAE9DBA-5469-45DB-B82B-BC04C2954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45" r="16048"/>
            <a:stretch/>
          </p:blipFill>
          <p:spPr>
            <a:xfrm>
              <a:off x="3017320" y="2996417"/>
              <a:ext cx="2153271" cy="1483266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3B0728C-9C27-4C50-9D1E-1DC3551BB474}"/>
                </a:ext>
              </a:extLst>
            </p:cNvPr>
            <p:cNvGrpSpPr/>
            <p:nvPr/>
          </p:nvGrpSpPr>
          <p:grpSpPr>
            <a:xfrm>
              <a:off x="243192" y="2922948"/>
              <a:ext cx="1684302" cy="1547317"/>
              <a:chOff x="176517" y="3138285"/>
              <a:chExt cx="1684302" cy="154731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22CE12F-7163-4181-95ED-35482E50B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17" y="3138285"/>
                <a:ext cx="1684302" cy="154731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D260D6C7-45E9-470E-82A5-DCA38F52FD52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90" y="4286966"/>
                    <a:ext cx="13195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</m:oMath>
                    </a14:m>
                    <a:r>
                      <a:rPr lang="en-US" altLang="zh-CN" dirty="0"/>
                      <a:t> 50 qubits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D260D6C7-45E9-470E-82A5-DCA38F52F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290" y="4286966"/>
                    <a:ext cx="131959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197" r="-4630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0459532-131E-44DA-8641-ED7CF136114E}"/>
                </a:ext>
              </a:extLst>
            </p:cNvPr>
            <p:cNvGrpSpPr/>
            <p:nvPr/>
          </p:nvGrpSpPr>
          <p:grpSpPr>
            <a:xfrm>
              <a:off x="1829685" y="3330478"/>
              <a:ext cx="1009821" cy="628907"/>
              <a:chOff x="2255920" y="3320253"/>
              <a:chExt cx="1009821" cy="628907"/>
            </a:xfrm>
          </p:grpSpPr>
          <p:sp>
            <p:nvSpPr>
              <p:cNvPr id="17" name="右箭头 13">
                <a:extLst>
                  <a:ext uri="{FF2B5EF4-FFF2-40B4-BE49-F238E27FC236}">
                    <a16:creationId xmlns:a16="http://schemas.microsoft.com/office/drawing/2014/main" id="{33496D81-F576-4B33-AF88-44952194B09A}"/>
                  </a:ext>
                </a:extLst>
              </p:cNvPr>
              <p:cNvSpPr/>
              <p:nvPr/>
            </p:nvSpPr>
            <p:spPr bwMode="auto">
              <a:xfrm>
                <a:off x="2316826" y="3668895"/>
                <a:ext cx="921629" cy="280265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9DFA1B43-0B83-4A16-9809-175A4C0C3D35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20" y="3320253"/>
                    <a:ext cx="1009821" cy="3735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9DFA1B43-0B83-4A16-9809-175A4C0C3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20" y="3320253"/>
                    <a:ext cx="1009821" cy="3735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639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C4D8B98-FABB-4275-99DA-7425A9DABAA9}"/>
              </a:ext>
            </a:extLst>
          </p:cNvPr>
          <p:cNvGrpSpPr/>
          <p:nvPr/>
        </p:nvGrpSpPr>
        <p:grpSpPr>
          <a:xfrm>
            <a:off x="2587425" y="4829428"/>
            <a:ext cx="7388623" cy="1823420"/>
            <a:chOff x="5842050" y="6123417"/>
            <a:chExt cx="7388623" cy="18234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9234F68-7773-41EC-BBF1-50F74D67DFED}"/>
                </a:ext>
              </a:extLst>
            </p:cNvPr>
            <p:cNvGrpSpPr/>
            <p:nvPr/>
          </p:nvGrpSpPr>
          <p:grpSpPr>
            <a:xfrm>
              <a:off x="5842050" y="6123417"/>
              <a:ext cx="1987625" cy="1800513"/>
              <a:chOff x="323528" y="4686292"/>
              <a:chExt cx="1987625" cy="180051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11F9EFE-7115-4673-B90E-81264A02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528" y="4686292"/>
                <a:ext cx="1987625" cy="18005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6681AB3-C575-4AA5-AC04-870AD36827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43" y="6117473"/>
                    <a:ext cx="145264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</m:oMath>
                    </a14:m>
                    <a:r>
                      <a:rPr lang="en-US" altLang="zh-CN" dirty="0"/>
                      <a:t> 270 qubits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6681AB3-C575-4AA5-AC04-870AD36827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043" y="6117473"/>
                    <a:ext cx="145264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000" r="-334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右箭头 19">
              <a:extLst>
                <a:ext uri="{FF2B5EF4-FFF2-40B4-BE49-F238E27FC236}">
                  <a16:creationId xmlns:a16="http://schemas.microsoft.com/office/drawing/2014/main" id="{828231F2-3D0D-4253-9BC0-258B8E49764C}"/>
                </a:ext>
              </a:extLst>
            </p:cNvPr>
            <p:cNvSpPr/>
            <p:nvPr/>
          </p:nvSpPr>
          <p:spPr bwMode="auto">
            <a:xfrm>
              <a:off x="8200366" y="7082069"/>
              <a:ext cx="1152128" cy="23282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7A9F49A-4616-406A-AC73-2B4E99584FF9}"/>
                    </a:ext>
                  </a:extLst>
                </p:cNvPr>
                <p:cNvSpPr txBox="1"/>
                <p:nvPr/>
              </p:nvSpPr>
              <p:spPr>
                <a:xfrm>
                  <a:off x="8196651" y="6739487"/>
                  <a:ext cx="100982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80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7A9F49A-4616-406A-AC73-2B4E99584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651" y="6739487"/>
                  <a:ext cx="100982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EFBDB5-BECE-4B77-829B-999189BEB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2184" y="6217300"/>
              <a:ext cx="3508489" cy="1729537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795BFCD-B4A4-4B81-8F1E-A762AD6759AB}"/>
              </a:ext>
            </a:extLst>
          </p:cNvPr>
          <p:cNvGrpSpPr/>
          <p:nvPr/>
        </p:nvGrpSpPr>
        <p:grpSpPr>
          <a:xfrm>
            <a:off x="5989614" y="3144130"/>
            <a:ext cx="5313583" cy="1685298"/>
            <a:chOff x="6119355" y="2973440"/>
            <a:chExt cx="5313583" cy="16852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6E2CC1-25B0-4FE1-B6FF-2A06678FA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054" r="13468"/>
            <a:stretch/>
          </p:blipFill>
          <p:spPr>
            <a:xfrm>
              <a:off x="8997397" y="2979659"/>
              <a:ext cx="2435541" cy="167907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CCDC25B-839D-41D2-9F1E-8C00C9CEE545}"/>
                </a:ext>
              </a:extLst>
            </p:cNvPr>
            <p:cNvGrpSpPr/>
            <p:nvPr/>
          </p:nvGrpSpPr>
          <p:grpSpPr>
            <a:xfrm>
              <a:off x="6119355" y="2973440"/>
              <a:ext cx="1701859" cy="1512566"/>
              <a:chOff x="1056750" y="2817985"/>
              <a:chExt cx="1701859" cy="1512566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9DC2655-A19F-4997-938A-C5FCED36D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6750" y="2817985"/>
                <a:ext cx="1701859" cy="15062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178B7BF2-B14D-42FF-A142-BD579980B48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403" y="3961219"/>
                    <a:ext cx="13308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</m:oMath>
                    </a14:m>
                    <a:r>
                      <a:rPr lang="en-US" altLang="zh-CN" dirty="0"/>
                      <a:t> 80 qubits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178B7BF2-B14D-42FF-A142-BD579980B4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403" y="3961219"/>
                    <a:ext cx="1330814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8197" r="-3670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0BF2E0-04C8-44E4-9E64-84E5FF18DD11}"/>
                    </a:ext>
                  </a:extLst>
                </p:cNvPr>
                <p:cNvSpPr txBox="1"/>
                <p:nvPr/>
              </p:nvSpPr>
              <p:spPr>
                <a:xfrm>
                  <a:off x="7860299" y="3349731"/>
                  <a:ext cx="100982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0BF2E0-04C8-44E4-9E64-84E5FF18D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299" y="3349731"/>
                  <a:ext cx="100982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右箭头 13">
              <a:extLst>
                <a:ext uri="{FF2B5EF4-FFF2-40B4-BE49-F238E27FC236}">
                  <a16:creationId xmlns:a16="http://schemas.microsoft.com/office/drawing/2014/main" id="{7407078E-9176-48A9-8006-51C1C9E40722}"/>
                </a:ext>
              </a:extLst>
            </p:cNvPr>
            <p:cNvSpPr/>
            <p:nvPr/>
          </p:nvSpPr>
          <p:spPr bwMode="auto">
            <a:xfrm>
              <a:off x="7948491" y="3679119"/>
              <a:ext cx="921629" cy="28026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pitchFamily="2" charset="-122"/>
              </a:endParaRPr>
            </a:p>
          </p:txBody>
        </p:sp>
      </p:grpSp>
      <p:pic>
        <p:nvPicPr>
          <p:cNvPr id="28" name="Picture 24">
            <a:extLst>
              <a:ext uri="{FF2B5EF4-FFF2-40B4-BE49-F238E27FC236}">
                <a16:creationId xmlns:a16="http://schemas.microsoft.com/office/drawing/2014/main" id="{7E7AD5A9-C8B3-43D1-8943-51D2D7F217EC}"/>
              </a:ext>
            </a:extLst>
          </p:cNvPr>
          <p:cNvPicPr>
            <a:picLocks noChangeAspect="1"/>
            <a:extLst>
              <a:ext uri="smNativeData">
                <pr:smNativeData xmlns:pr="pr" xmlns="" val="SMDATA_13_+hBzWh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M3eoKAAAAACgAAAAoAAAAZAAAAGQAAAAAAAAAzMzMAAAAAABQAAAAUAAAAGQAAABkAAAAAAAAAAcAAAA4AAAAAAAAAAAAAAAAAAAA////AAAAAAAAAAAAAAAAAAAAAAAAAAAAAAAAAAAAAABkAAAAZAAAAAAAAAAXAAAAFAAAAAAAAAAAAAAA/38AAP9/AAAAAAAACQAAAAQAAAA5OkNEDAAAABAAAAAAAAAAAAAAAAAAAAAAAAAAHgAAAGgAAAAAAAAAAAAAAAAAAAAAAAAAAAAAABAnAAAQJwAAAAAAAAAAAAAAAAAAAAAAAAAAAAAAAAAAAAAAAAAAAAAUAAAAAAAAAMDA/wAAAAAAZAAAADIAAAAAAAAAZAAAAAAAAAB/f38ACgAAAB8AAABUAAAA////AP///wEAAAAAAAAAAAAAAAAAAAAAAAAAAAAAAAAAAAAAAAAAAAAAAAB/f38AzN3qA8zMzADAwP8Af39/AAAAAAAAAAAAAAAAAP///wAAAAAAIQAAABgAAAAUAAAAaiYAAMYNAAAmNQAAjRgAAAAAAAA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8740379" y="222606"/>
            <a:ext cx="2316812" cy="169461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68290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36232429-C65F-4475-A892-814C4CA64FBE}"/>
              </a:ext>
            </a:extLst>
          </p:cNvPr>
          <p:cNvCxnSpPr>
            <a:cxnSpLocks/>
          </p:cNvCxnSpPr>
          <p:nvPr/>
        </p:nvCxnSpPr>
        <p:spPr>
          <a:xfrm>
            <a:off x="7476970" y="93113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23B30445-111F-4426-B75C-0F5A2F6F25D7}"/>
              </a:ext>
            </a:extLst>
          </p:cNvPr>
          <p:cNvCxnSpPr>
            <a:cxnSpLocks/>
          </p:cNvCxnSpPr>
          <p:nvPr/>
        </p:nvCxnSpPr>
        <p:spPr>
          <a:xfrm>
            <a:off x="7481779" y="188093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5A12266-47B6-421C-8052-FF7DAD556981}"/>
              </a:ext>
            </a:extLst>
          </p:cNvPr>
          <p:cNvCxnSpPr>
            <a:cxnSpLocks/>
          </p:cNvCxnSpPr>
          <p:nvPr/>
        </p:nvCxnSpPr>
        <p:spPr>
          <a:xfrm>
            <a:off x="9655476" y="96246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D8B25E7A-087A-4674-8EF5-29072A51ED42}"/>
              </a:ext>
            </a:extLst>
          </p:cNvPr>
          <p:cNvCxnSpPr>
            <a:cxnSpLocks/>
          </p:cNvCxnSpPr>
          <p:nvPr/>
        </p:nvCxnSpPr>
        <p:spPr>
          <a:xfrm>
            <a:off x="10385096" y="95230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2E4AB3E7-07FF-49C4-862F-402724C0A651}"/>
              </a:ext>
            </a:extLst>
          </p:cNvPr>
          <p:cNvCxnSpPr>
            <a:cxnSpLocks/>
          </p:cNvCxnSpPr>
          <p:nvPr/>
        </p:nvCxnSpPr>
        <p:spPr>
          <a:xfrm>
            <a:off x="11104563" y="94689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CF65DD44-E1F7-4298-9EAA-1124E9F0D2EF}"/>
              </a:ext>
            </a:extLst>
          </p:cNvPr>
          <p:cNvCxnSpPr>
            <a:cxnSpLocks/>
          </p:cNvCxnSpPr>
          <p:nvPr/>
        </p:nvCxnSpPr>
        <p:spPr>
          <a:xfrm>
            <a:off x="11834183" y="93673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F9156352-F61F-4051-BBBF-1A2B1E323F93}"/>
              </a:ext>
            </a:extLst>
          </p:cNvPr>
          <p:cNvCxnSpPr>
            <a:cxnSpLocks/>
          </p:cNvCxnSpPr>
          <p:nvPr/>
        </p:nvCxnSpPr>
        <p:spPr>
          <a:xfrm>
            <a:off x="8196637" y="95705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50728A0-9A00-466C-A651-60A99CBA11B4}"/>
              </a:ext>
            </a:extLst>
          </p:cNvPr>
          <p:cNvCxnSpPr>
            <a:cxnSpLocks/>
          </p:cNvCxnSpPr>
          <p:nvPr/>
        </p:nvCxnSpPr>
        <p:spPr>
          <a:xfrm>
            <a:off x="8926257" y="94689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580829" y="52978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4.6 TEBD</a:t>
            </a:r>
            <a:r>
              <a:rPr lang="zh-CN" altLang="en-US" sz="3200" dirty="0"/>
              <a:t>算法计算一维格点模型基态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406E02-DE83-47C3-A91D-5868FCF08240}"/>
              </a:ext>
            </a:extLst>
          </p:cNvPr>
          <p:cNvSpPr/>
          <p:nvPr/>
        </p:nvSpPr>
        <p:spPr>
          <a:xfrm>
            <a:off x="403045" y="1383940"/>
            <a:ext cx="6837606" cy="950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/>
              <a:t>Step. 4</a:t>
            </a:r>
            <a:r>
              <a:rPr lang="en-US" altLang="zh-CN" sz="2400" dirty="0"/>
              <a:t> – </a:t>
            </a:r>
            <a:r>
              <a:rPr lang="zh-CN" altLang="en-US" sz="2400" dirty="0"/>
              <a:t>利用规范变化，将</a:t>
            </a:r>
            <a:r>
              <a:rPr lang="en-US" altLang="zh-CN" sz="2400" dirty="0"/>
              <a:t>MPS</a:t>
            </a:r>
            <a:r>
              <a:rPr lang="zh-CN" altLang="en-US" sz="2400" dirty="0"/>
              <a:t>变换为中心正交形式，正交中心为第一个四阶张量；</a:t>
            </a:r>
            <a:endParaRPr lang="en-US" altLang="zh-CN" sz="2400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93CAF33-31AE-4D5C-8A45-1A6C42E70D15}"/>
              </a:ext>
            </a:extLst>
          </p:cNvPr>
          <p:cNvCxnSpPr>
            <a:cxnSpLocks/>
            <a:stCxn id="143" idx="4"/>
            <a:endCxn id="139" idx="4"/>
          </p:cNvCxnSpPr>
          <p:nvPr/>
        </p:nvCxnSpPr>
        <p:spPr>
          <a:xfrm flipH="1" flipV="1">
            <a:off x="7384372" y="1392017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椭圆 136">
            <a:extLst>
              <a:ext uri="{FF2B5EF4-FFF2-40B4-BE49-F238E27FC236}">
                <a16:creationId xmlns:a16="http://schemas.microsoft.com/office/drawing/2014/main" id="{19163D36-A88D-4922-8D6B-66776C440A78}"/>
              </a:ext>
            </a:extLst>
          </p:cNvPr>
          <p:cNvSpPr/>
          <p:nvPr/>
        </p:nvSpPr>
        <p:spPr>
          <a:xfrm rot="5400000">
            <a:off x="8838152" y="1299718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074A2F5-BA59-4F4A-B1D5-22400DC00D76}"/>
              </a:ext>
            </a:extLst>
          </p:cNvPr>
          <p:cNvSpPr/>
          <p:nvPr/>
        </p:nvSpPr>
        <p:spPr>
          <a:xfrm rot="5400000">
            <a:off x="9565042" y="128613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19ACF2A6-D15D-4928-ABFD-E0DEC1811086}"/>
              </a:ext>
            </a:extLst>
          </p:cNvPr>
          <p:cNvSpPr/>
          <p:nvPr/>
        </p:nvSpPr>
        <p:spPr>
          <a:xfrm rot="5400000">
            <a:off x="7384372" y="129815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4181CCC-6497-4414-9CFE-516BF0B5406D}"/>
              </a:ext>
            </a:extLst>
          </p:cNvPr>
          <p:cNvSpPr/>
          <p:nvPr/>
        </p:nvSpPr>
        <p:spPr>
          <a:xfrm rot="5400000">
            <a:off x="8111262" y="130252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0A95DC9-B9EF-443D-A8BF-D4A1D2A024D9}"/>
              </a:ext>
            </a:extLst>
          </p:cNvPr>
          <p:cNvSpPr/>
          <p:nvPr/>
        </p:nvSpPr>
        <p:spPr>
          <a:xfrm rot="5400000">
            <a:off x="10289509" y="129971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1002D5FA-1E4D-481D-B854-5E095E4B1E45}"/>
              </a:ext>
            </a:extLst>
          </p:cNvPr>
          <p:cNvSpPr/>
          <p:nvPr/>
        </p:nvSpPr>
        <p:spPr>
          <a:xfrm rot="5400000">
            <a:off x="11013976" y="129971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3157E61-A166-44BD-B0C3-9DE327CC8534}"/>
              </a:ext>
            </a:extLst>
          </p:cNvPr>
          <p:cNvSpPr/>
          <p:nvPr/>
        </p:nvSpPr>
        <p:spPr>
          <a:xfrm rot="5400000">
            <a:off x="11738516" y="129928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06F8855-7D47-48C2-803E-4231261CFB94}"/>
              </a:ext>
            </a:extLst>
          </p:cNvPr>
          <p:cNvGrpSpPr/>
          <p:nvPr/>
        </p:nvGrpSpPr>
        <p:grpSpPr>
          <a:xfrm>
            <a:off x="8197039" y="224637"/>
            <a:ext cx="734975" cy="734975"/>
            <a:chOff x="9938930" y="4621373"/>
            <a:chExt cx="1384545" cy="1384545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F3BE444-9FC5-4B56-832D-BBB8BE349B2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8E8728-5CE0-46A3-96B0-7EE0E498DA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E9B5859-73AB-4C35-BA41-51303337BEE3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EEA126B-9040-4342-8CB2-48FD0F34F39F}"/>
              </a:ext>
            </a:extLst>
          </p:cNvPr>
          <p:cNvGrpSpPr/>
          <p:nvPr/>
        </p:nvGrpSpPr>
        <p:grpSpPr>
          <a:xfrm>
            <a:off x="9655878" y="230047"/>
            <a:ext cx="734975" cy="734975"/>
            <a:chOff x="9938930" y="4621373"/>
            <a:chExt cx="1384545" cy="1384545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A2D174F-826B-4F60-8EDB-2587BC7BAD6D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CD373A43-A6F9-417F-A3EF-E33F6E26F6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: 圆角 162">
              <a:extLst>
                <a:ext uri="{FF2B5EF4-FFF2-40B4-BE49-F238E27FC236}">
                  <a16:creationId xmlns:a16="http://schemas.microsoft.com/office/drawing/2014/main" id="{7278F48E-D1CD-49A1-93D2-4405688E0A8D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57E27F12-6266-426B-ABD2-47BEF3A0AD52}"/>
              </a:ext>
            </a:extLst>
          </p:cNvPr>
          <p:cNvGrpSpPr/>
          <p:nvPr/>
        </p:nvGrpSpPr>
        <p:grpSpPr>
          <a:xfrm>
            <a:off x="11104965" y="214477"/>
            <a:ext cx="734975" cy="734975"/>
            <a:chOff x="9938930" y="4621373"/>
            <a:chExt cx="1384545" cy="1384545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F90C2AC-333E-4ED5-8A57-7246B1BA0E46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6DFEDFB8-2E2F-4387-A81B-519B438217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34E4BD4F-A212-4992-B230-E06A8A6F82EE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D00D8B81-17B1-42AC-9FC9-33E684C50A25}"/>
              </a:ext>
            </a:extLst>
          </p:cNvPr>
          <p:cNvCxnSpPr>
            <a:cxnSpLocks/>
          </p:cNvCxnSpPr>
          <p:nvPr/>
        </p:nvCxnSpPr>
        <p:spPr>
          <a:xfrm>
            <a:off x="8450329" y="190039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38A1951E-D5B8-4274-A5EE-7238AFCC91DD}"/>
              </a:ext>
            </a:extLst>
          </p:cNvPr>
          <p:cNvCxnSpPr>
            <a:cxnSpLocks/>
          </p:cNvCxnSpPr>
          <p:nvPr/>
        </p:nvCxnSpPr>
        <p:spPr>
          <a:xfrm>
            <a:off x="8663488" y="189023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8BB21664-D5DB-42F8-910F-57CFB4ED3C6E}"/>
              </a:ext>
            </a:extLst>
          </p:cNvPr>
          <p:cNvCxnSpPr>
            <a:cxnSpLocks/>
            <a:endCxn id="179" idx="4"/>
          </p:cNvCxnSpPr>
          <p:nvPr/>
        </p:nvCxnSpPr>
        <p:spPr>
          <a:xfrm flipH="1" flipV="1">
            <a:off x="7401001" y="2335360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9" name="椭圆 178">
            <a:extLst>
              <a:ext uri="{FF2B5EF4-FFF2-40B4-BE49-F238E27FC236}">
                <a16:creationId xmlns:a16="http://schemas.microsoft.com/office/drawing/2014/main" id="{28861C6C-0803-462D-9EE5-0399AD474AC8}"/>
              </a:ext>
            </a:extLst>
          </p:cNvPr>
          <p:cNvSpPr/>
          <p:nvPr/>
        </p:nvSpPr>
        <p:spPr>
          <a:xfrm rot="5400000">
            <a:off x="7401001" y="224149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679579A-8603-409C-8687-7FC7A8FE1586}"/>
              </a:ext>
            </a:extLst>
          </p:cNvPr>
          <p:cNvSpPr/>
          <p:nvPr/>
        </p:nvSpPr>
        <p:spPr>
          <a:xfrm>
            <a:off x="8324489" y="2225974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20E87B51-AAC3-41C1-8F1B-62D2B532BF71}"/>
              </a:ext>
            </a:extLst>
          </p:cNvPr>
          <p:cNvCxnSpPr>
            <a:cxnSpLocks/>
          </p:cNvCxnSpPr>
          <p:nvPr/>
        </p:nvCxnSpPr>
        <p:spPr>
          <a:xfrm>
            <a:off x="9924553" y="190039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56DC8965-BF4A-423B-B3CF-3B9984963171}"/>
              </a:ext>
            </a:extLst>
          </p:cNvPr>
          <p:cNvCxnSpPr>
            <a:cxnSpLocks/>
          </p:cNvCxnSpPr>
          <p:nvPr/>
        </p:nvCxnSpPr>
        <p:spPr>
          <a:xfrm>
            <a:off x="10137712" y="189023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85E4C8AD-1F6F-4275-8BE3-7DF020EA078A}"/>
              </a:ext>
            </a:extLst>
          </p:cNvPr>
          <p:cNvSpPr/>
          <p:nvPr/>
        </p:nvSpPr>
        <p:spPr>
          <a:xfrm>
            <a:off x="9798713" y="2225974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08444791-733A-4950-8907-3C1B57B2C8F5}"/>
              </a:ext>
            </a:extLst>
          </p:cNvPr>
          <p:cNvCxnSpPr>
            <a:cxnSpLocks/>
          </p:cNvCxnSpPr>
          <p:nvPr/>
        </p:nvCxnSpPr>
        <p:spPr>
          <a:xfrm>
            <a:off x="11570349" y="190039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62E7DF67-156A-477E-8CEC-FD15D61B677A}"/>
              </a:ext>
            </a:extLst>
          </p:cNvPr>
          <p:cNvCxnSpPr>
            <a:cxnSpLocks/>
          </p:cNvCxnSpPr>
          <p:nvPr/>
        </p:nvCxnSpPr>
        <p:spPr>
          <a:xfrm>
            <a:off x="11783508" y="189023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25C9E49E-CA23-4213-95A4-22FC82961FCB}"/>
              </a:ext>
            </a:extLst>
          </p:cNvPr>
          <p:cNvSpPr/>
          <p:nvPr/>
        </p:nvSpPr>
        <p:spPr>
          <a:xfrm>
            <a:off x="11444509" y="2225974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8E9B6593-318B-4B80-851F-53D921643673}"/>
              </a:ext>
            </a:extLst>
          </p:cNvPr>
          <p:cNvSpPr/>
          <p:nvPr/>
        </p:nvSpPr>
        <p:spPr>
          <a:xfrm>
            <a:off x="9445897" y="1645319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14FD7BCC-FD1D-4A00-8E79-20A47360BC6D}"/>
                  </a:ext>
                </a:extLst>
              </p:cNvPr>
              <p:cNvSpPr/>
              <p:nvPr/>
            </p:nvSpPr>
            <p:spPr>
              <a:xfrm>
                <a:off x="403044" y="2334072"/>
                <a:ext cx="6873367" cy="4309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Step. 5 </a:t>
                </a:r>
                <a:r>
                  <a:rPr lang="en-US" altLang="zh-CN" sz="2400" dirty="0"/>
                  <a:t>– </a:t>
                </a:r>
                <a:r>
                  <a:rPr lang="zh-CN" altLang="en-US" sz="2400" dirty="0"/>
                  <a:t>对中心张量进行奇异值分解，如果奇异谱的维数大于预设的截断维数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，则仅保留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个最大的奇异值与相应的奇异向量；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Step. 6 </a:t>
                </a:r>
                <a:r>
                  <a:rPr lang="en-US" altLang="zh-CN" sz="2400" dirty="0"/>
                  <a:t>- </a:t>
                </a:r>
                <a:r>
                  <a:rPr lang="zh-CN" altLang="en-US" sz="2400" dirty="0"/>
                  <a:t>移动正则中心到下一个四阶张量，重复步骤</a:t>
                </a:r>
                <a:r>
                  <a:rPr lang="en-US" altLang="zh-CN" sz="2400" dirty="0"/>
                  <a:t>4-5</a:t>
                </a:r>
                <a:r>
                  <a:rPr lang="zh-CN" altLang="en-US" sz="2400" dirty="0"/>
                  <a:t>，直到所有四阶张量被分解为三阶张量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Step. 7 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进行完上述步骤后，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被变换称为演化前的形式（由三阶张量构成），重复步骤</a:t>
                </a:r>
                <a:r>
                  <a:rPr lang="en-US" altLang="zh-CN" sz="2400" dirty="0"/>
                  <a:t>3-6</a:t>
                </a:r>
                <a:r>
                  <a:rPr lang="zh-CN" altLang="en-US" sz="2400" dirty="0"/>
                  <a:t>，收缩下一个半层张量。重复收缩直到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收敛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14FD7BCC-FD1D-4A00-8E79-20A47360B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4" y="2334072"/>
                <a:ext cx="6873367" cy="4309000"/>
              </a:xfrm>
              <a:prstGeom prst="rect">
                <a:avLst/>
              </a:prstGeom>
              <a:blipFill>
                <a:blip r:embed="rId2"/>
                <a:stretch>
                  <a:fillRect l="-1152" r="-4521" b="-2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箭头: 下 147">
            <a:extLst>
              <a:ext uri="{FF2B5EF4-FFF2-40B4-BE49-F238E27FC236}">
                <a16:creationId xmlns:a16="http://schemas.microsoft.com/office/drawing/2014/main" id="{3B63D4F9-1454-4BA4-B1E9-11C15F7A07DF}"/>
              </a:ext>
            </a:extLst>
          </p:cNvPr>
          <p:cNvSpPr/>
          <p:nvPr/>
        </p:nvSpPr>
        <p:spPr>
          <a:xfrm>
            <a:off x="9444394" y="2638400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3DC94150-632A-4364-814A-3447869C0C3A}"/>
              </a:ext>
            </a:extLst>
          </p:cNvPr>
          <p:cNvCxnSpPr>
            <a:cxnSpLocks/>
          </p:cNvCxnSpPr>
          <p:nvPr/>
        </p:nvCxnSpPr>
        <p:spPr>
          <a:xfrm>
            <a:off x="7468748" y="2897161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079F7B02-7C26-4069-ACA1-D7B388707849}"/>
              </a:ext>
            </a:extLst>
          </p:cNvPr>
          <p:cNvCxnSpPr>
            <a:cxnSpLocks/>
          </p:cNvCxnSpPr>
          <p:nvPr/>
        </p:nvCxnSpPr>
        <p:spPr>
          <a:xfrm>
            <a:off x="8437298" y="291662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91924C1E-8EB7-434B-9D02-E1A934F216D6}"/>
              </a:ext>
            </a:extLst>
          </p:cNvPr>
          <p:cNvCxnSpPr>
            <a:cxnSpLocks/>
          </p:cNvCxnSpPr>
          <p:nvPr/>
        </p:nvCxnSpPr>
        <p:spPr>
          <a:xfrm>
            <a:off x="8650457" y="290646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F2FE9E77-FD89-448E-B360-FC72F0E11BA1}"/>
              </a:ext>
            </a:extLst>
          </p:cNvPr>
          <p:cNvCxnSpPr>
            <a:cxnSpLocks/>
            <a:endCxn id="153" idx="4"/>
          </p:cNvCxnSpPr>
          <p:nvPr/>
        </p:nvCxnSpPr>
        <p:spPr>
          <a:xfrm flipH="1" flipV="1">
            <a:off x="7387970" y="3351589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0355A6A1-E474-4F36-B6C4-71776201F43A}"/>
              </a:ext>
            </a:extLst>
          </p:cNvPr>
          <p:cNvSpPr/>
          <p:nvPr/>
        </p:nvSpPr>
        <p:spPr>
          <a:xfrm rot="5400000">
            <a:off x="7387970" y="325772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398FB59B-7FA4-4587-BB8F-2F0B4A90223D}"/>
              </a:ext>
            </a:extLst>
          </p:cNvPr>
          <p:cNvSpPr/>
          <p:nvPr/>
        </p:nvSpPr>
        <p:spPr>
          <a:xfrm>
            <a:off x="8311458" y="3242203"/>
            <a:ext cx="495431" cy="2111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841AEC2E-966D-4168-85CA-8B1B60287CB3}"/>
              </a:ext>
            </a:extLst>
          </p:cNvPr>
          <p:cNvCxnSpPr>
            <a:cxnSpLocks/>
          </p:cNvCxnSpPr>
          <p:nvPr/>
        </p:nvCxnSpPr>
        <p:spPr>
          <a:xfrm>
            <a:off x="9911522" y="291662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12C34A5-2A07-410C-852F-A505AF10625D}"/>
              </a:ext>
            </a:extLst>
          </p:cNvPr>
          <p:cNvCxnSpPr>
            <a:cxnSpLocks/>
          </p:cNvCxnSpPr>
          <p:nvPr/>
        </p:nvCxnSpPr>
        <p:spPr>
          <a:xfrm>
            <a:off x="10124681" y="290646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E5DB21A1-5F71-48AD-9ADF-0862A912076E}"/>
              </a:ext>
            </a:extLst>
          </p:cNvPr>
          <p:cNvSpPr/>
          <p:nvPr/>
        </p:nvSpPr>
        <p:spPr>
          <a:xfrm>
            <a:off x="9785682" y="3242203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9268FCA6-EB74-44E7-82C5-55D506154727}"/>
              </a:ext>
            </a:extLst>
          </p:cNvPr>
          <p:cNvCxnSpPr>
            <a:cxnSpLocks/>
          </p:cNvCxnSpPr>
          <p:nvPr/>
        </p:nvCxnSpPr>
        <p:spPr>
          <a:xfrm>
            <a:off x="11557318" y="291662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D3805B81-B663-4376-9B55-F642FCE388E8}"/>
              </a:ext>
            </a:extLst>
          </p:cNvPr>
          <p:cNvCxnSpPr>
            <a:cxnSpLocks/>
          </p:cNvCxnSpPr>
          <p:nvPr/>
        </p:nvCxnSpPr>
        <p:spPr>
          <a:xfrm>
            <a:off x="11770477" y="290646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03AC15A8-2EB2-4EAB-AABE-AC65D7B8604C}"/>
              </a:ext>
            </a:extLst>
          </p:cNvPr>
          <p:cNvSpPr/>
          <p:nvPr/>
        </p:nvSpPr>
        <p:spPr>
          <a:xfrm>
            <a:off x="11431478" y="3242203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35C79A5E-89A5-4581-A25E-961C9BBED777}"/>
              </a:ext>
            </a:extLst>
          </p:cNvPr>
          <p:cNvSpPr/>
          <p:nvPr/>
        </p:nvSpPr>
        <p:spPr>
          <a:xfrm flipV="1">
            <a:off x="7407461" y="3014646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>
            <a:extLst>
              <a:ext uri="{FF2B5EF4-FFF2-40B4-BE49-F238E27FC236}">
                <a16:creationId xmlns:a16="http://schemas.microsoft.com/office/drawing/2014/main" id="{D57A3BB8-43BB-422C-87BE-F566905014FA}"/>
              </a:ext>
            </a:extLst>
          </p:cNvPr>
          <p:cNvSpPr/>
          <p:nvPr/>
        </p:nvSpPr>
        <p:spPr>
          <a:xfrm flipV="1">
            <a:off x="9845676" y="3026150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>
            <a:extLst>
              <a:ext uri="{FF2B5EF4-FFF2-40B4-BE49-F238E27FC236}">
                <a16:creationId xmlns:a16="http://schemas.microsoft.com/office/drawing/2014/main" id="{F3287F45-910B-44A9-B1FE-3EBD8FA76ABD}"/>
              </a:ext>
            </a:extLst>
          </p:cNvPr>
          <p:cNvSpPr/>
          <p:nvPr/>
        </p:nvSpPr>
        <p:spPr>
          <a:xfrm flipV="1">
            <a:off x="10068504" y="3021936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>
            <a:extLst>
              <a:ext uri="{FF2B5EF4-FFF2-40B4-BE49-F238E27FC236}">
                <a16:creationId xmlns:a16="http://schemas.microsoft.com/office/drawing/2014/main" id="{DF97C983-5F69-47F4-96DA-FDD7225542D1}"/>
              </a:ext>
            </a:extLst>
          </p:cNvPr>
          <p:cNvSpPr/>
          <p:nvPr/>
        </p:nvSpPr>
        <p:spPr>
          <a:xfrm flipV="1">
            <a:off x="11488781" y="3035740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>
            <a:extLst>
              <a:ext uri="{FF2B5EF4-FFF2-40B4-BE49-F238E27FC236}">
                <a16:creationId xmlns:a16="http://schemas.microsoft.com/office/drawing/2014/main" id="{C1E22043-3E44-4E2D-832B-EB11DB532986}"/>
              </a:ext>
            </a:extLst>
          </p:cNvPr>
          <p:cNvSpPr/>
          <p:nvPr/>
        </p:nvSpPr>
        <p:spPr>
          <a:xfrm flipV="1">
            <a:off x="11711609" y="3031526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>
            <a:extLst>
              <a:ext uri="{FF2B5EF4-FFF2-40B4-BE49-F238E27FC236}">
                <a16:creationId xmlns:a16="http://schemas.microsoft.com/office/drawing/2014/main" id="{864AECAD-01A6-40D3-846D-BA3FA8CACFC2}"/>
              </a:ext>
            </a:extLst>
          </p:cNvPr>
          <p:cNvSpPr/>
          <p:nvPr/>
        </p:nvSpPr>
        <p:spPr>
          <a:xfrm rot="16200000" flipV="1">
            <a:off x="7867859" y="3303393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等腰三角形 192">
            <a:extLst>
              <a:ext uri="{FF2B5EF4-FFF2-40B4-BE49-F238E27FC236}">
                <a16:creationId xmlns:a16="http://schemas.microsoft.com/office/drawing/2014/main" id="{F667625B-5299-493E-B658-1E05DCAC4E73}"/>
              </a:ext>
            </a:extLst>
          </p:cNvPr>
          <p:cNvSpPr/>
          <p:nvPr/>
        </p:nvSpPr>
        <p:spPr>
          <a:xfrm rot="5400000" flipH="1" flipV="1">
            <a:off x="9234591" y="330339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等腰三角形 193">
            <a:extLst>
              <a:ext uri="{FF2B5EF4-FFF2-40B4-BE49-F238E27FC236}">
                <a16:creationId xmlns:a16="http://schemas.microsoft.com/office/drawing/2014/main" id="{486D7098-1811-4E22-86B4-F9B8BD8E14B0}"/>
              </a:ext>
            </a:extLst>
          </p:cNvPr>
          <p:cNvSpPr/>
          <p:nvPr/>
        </p:nvSpPr>
        <p:spPr>
          <a:xfrm rot="5400000" flipH="1" flipV="1">
            <a:off x="10796209" y="330339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11B4694-F4C3-4B73-88BF-476B21788B1B}"/>
              </a:ext>
            </a:extLst>
          </p:cNvPr>
          <p:cNvCxnSpPr>
            <a:cxnSpLocks/>
          </p:cNvCxnSpPr>
          <p:nvPr/>
        </p:nvCxnSpPr>
        <p:spPr>
          <a:xfrm>
            <a:off x="7468748" y="3870808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129F0995-C029-4560-867A-D15DECBACAD1}"/>
              </a:ext>
            </a:extLst>
          </p:cNvPr>
          <p:cNvCxnSpPr>
            <a:cxnSpLocks/>
          </p:cNvCxnSpPr>
          <p:nvPr/>
        </p:nvCxnSpPr>
        <p:spPr>
          <a:xfrm>
            <a:off x="8153057" y="388011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9DFCD05E-3403-43E1-8BC8-CBD12EC804FB}"/>
              </a:ext>
            </a:extLst>
          </p:cNvPr>
          <p:cNvCxnSpPr>
            <a:cxnSpLocks/>
          </p:cNvCxnSpPr>
          <p:nvPr/>
        </p:nvCxnSpPr>
        <p:spPr>
          <a:xfrm>
            <a:off x="8987698" y="389027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438AB560-D64E-41D2-A730-985B3F7DBF0F}"/>
              </a:ext>
            </a:extLst>
          </p:cNvPr>
          <p:cNvCxnSpPr>
            <a:cxnSpLocks/>
            <a:endCxn id="199" idx="4"/>
          </p:cNvCxnSpPr>
          <p:nvPr/>
        </p:nvCxnSpPr>
        <p:spPr>
          <a:xfrm flipH="1" flipV="1">
            <a:off x="7387970" y="4325236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9" name="椭圆 198">
            <a:extLst>
              <a:ext uri="{FF2B5EF4-FFF2-40B4-BE49-F238E27FC236}">
                <a16:creationId xmlns:a16="http://schemas.microsoft.com/office/drawing/2014/main" id="{AD92D9D8-C3C2-48F2-8F73-0AC1C394A422}"/>
              </a:ext>
            </a:extLst>
          </p:cNvPr>
          <p:cNvSpPr/>
          <p:nvPr/>
        </p:nvSpPr>
        <p:spPr>
          <a:xfrm rot="5400000">
            <a:off x="7387970" y="423137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1650CDED-517D-4AC1-A395-D37BC12E5A61}"/>
              </a:ext>
            </a:extLst>
          </p:cNvPr>
          <p:cNvCxnSpPr>
            <a:cxnSpLocks/>
          </p:cNvCxnSpPr>
          <p:nvPr/>
        </p:nvCxnSpPr>
        <p:spPr>
          <a:xfrm>
            <a:off x="9911522" y="389027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D120C4DD-7848-4C4E-9C8B-C17700CD7055}"/>
              </a:ext>
            </a:extLst>
          </p:cNvPr>
          <p:cNvCxnSpPr>
            <a:cxnSpLocks/>
          </p:cNvCxnSpPr>
          <p:nvPr/>
        </p:nvCxnSpPr>
        <p:spPr>
          <a:xfrm>
            <a:off x="10124681" y="388011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E32A7495-FB85-447F-A63E-729277B3EF39}"/>
              </a:ext>
            </a:extLst>
          </p:cNvPr>
          <p:cNvSpPr/>
          <p:nvPr/>
        </p:nvSpPr>
        <p:spPr>
          <a:xfrm>
            <a:off x="9785682" y="4215850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2E5A393F-068E-4E66-A46B-7DD5E2F6CCC8}"/>
              </a:ext>
            </a:extLst>
          </p:cNvPr>
          <p:cNvCxnSpPr>
            <a:cxnSpLocks/>
          </p:cNvCxnSpPr>
          <p:nvPr/>
        </p:nvCxnSpPr>
        <p:spPr>
          <a:xfrm>
            <a:off x="11557318" y="389027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10B7BA26-2E61-4F4C-805F-41F0FF6EE234}"/>
              </a:ext>
            </a:extLst>
          </p:cNvPr>
          <p:cNvCxnSpPr>
            <a:cxnSpLocks/>
          </p:cNvCxnSpPr>
          <p:nvPr/>
        </p:nvCxnSpPr>
        <p:spPr>
          <a:xfrm>
            <a:off x="11770477" y="388011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0B8E8C25-1D3D-4B80-9717-44808089A2C6}"/>
              </a:ext>
            </a:extLst>
          </p:cNvPr>
          <p:cNvSpPr/>
          <p:nvPr/>
        </p:nvSpPr>
        <p:spPr>
          <a:xfrm>
            <a:off x="11431478" y="4215850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等腰三角形 206">
            <a:extLst>
              <a:ext uri="{FF2B5EF4-FFF2-40B4-BE49-F238E27FC236}">
                <a16:creationId xmlns:a16="http://schemas.microsoft.com/office/drawing/2014/main" id="{2622D408-AFBB-42FB-A4E5-D889455D29A8}"/>
              </a:ext>
            </a:extLst>
          </p:cNvPr>
          <p:cNvSpPr/>
          <p:nvPr/>
        </p:nvSpPr>
        <p:spPr>
          <a:xfrm flipV="1">
            <a:off x="7407461" y="3988293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等腰三角形 207">
            <a:extLst>
              <a:ext uri="{FF2B5EF4-FFF2-40B4-BE49-F238E27FC236}">
                <a16:creationId xmlns:a16="http://schemas.microsoft.com/office/drawing/2014/main" id="{47D32CBD-90A4-4AE5-BE3F-9E36B77F716E}"/>
              </a:ext>
            </a:extLst>
          </p:cNvPr>
          <p:cNvSpPr/>
          <p:nvPr/>
        </p:nvSpPr>
        <p:spPr>
          <a:xfrm flipV="1">
            <a:off x="9845676" y="399979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等腰三角形 208">
            <a:extLst>
              <a:ext uri="{FF2B5EF4-FFF2-40B4-BE49-F238E27FC236}">
                <a16:creationId xmlns:a16="http://schemas.microsoft.com/office/drawing/2014/main" id="{BC164C0C-2D4B-4FFA-A0DE-FA189BD66E83}"/>
              </a:ext>
            </a:extLst>
          </p:cNvPr>
          <p:cNvSpPr/>
          <p:nvPr/>
        </p:nvSpPr>
        <p:spPr>
          <a:xfrm flipV="1">
            <a:off x="10068504" y="3995583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>
            <a:extLst>
              <a:ext uri="{FF2B5EF4-FFF2-40B4-BE49-F238E27FC236}">
                <a16:creationId xmlns:a16="http://schemas.microsoft.com/office/drawing/2014/main" id="{F03EDD90-C3C6-4EEB-A4B0-B07AC64B0771}"/>
              </a:ext>
            </a:extLst>
          </p:cNvPr>
          <p:cNvSpPr/>
          <p:nvPr/>
        </p:nvSpPr>
        <p:spPr>
          <a:xfrm flipV="1">
            <a:off x="11488781" y="400938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>
            <a:extLst>
              <a:ext uri="{FF2B5EF4-FFF2-40B4-BE49-F238E27FC236}">
                <a16:creationId xmlns:a16="http://schemas.microsoft.com/office/drawing/2014/main" id="{5DF22B04-ADC0-40BA-A54C-E5D43FC504E9}"/>
              </a:ext>
            </a:extLst>
          </p:cNvPr>
          <p:cNvSpPr/>
          <p:nvPr/>
        </p:nvSpPr>
        <p:spPr>
          <a:xfrm flipV="1">
            <a:off x="11711609" y="4005173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>
            <a:extLst>
              <a:ext uri="{FF2B5EF4-FFF2-40B4-BE49-F238E27FC236}">
                <a16:creationId xmlns:a16="http://schemas.microsoft.com/office/drawing/2014/main" id="{139E3B98-BFCF-4F0E-A45A-B1A737D45B22}"/>
              </a:ext>
            </a:extLst>
          </p:cNvPr>
          <p:cNvSpPr/>
          <p:nvPr/>
        </p:nvSpPr>
        <p:spPr>
          <a:xfrm rot="16200000" flipV="1">
            <a:off x="7742975" y="4277040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>
            <a:extLst>
              <a:ext uri="{FF2B5EF4-FFF2-40B4-BE49-F238E27FC236}">
                <a16:creationId xmlns:a16="http://schemas.microsoft.com/office/drawing/2014/main" id="{1AA083CD-DEE4-4DC2-85C1-7760E445934F}"/>
              </a:ext>
            </a:extLst>
          </p:cNvPr>
          <p:cNvSpPr/>
          <p:nvPr/>
        </p:nvSpPr>
        <p:spPr>
          <a:xfrm rot="5400000" flipH="1" flipV="1">
            <a:off x="9378524" y="4277039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>
            <a:extLst>
              <a:ext uri="{FF2B5EF4-FFF2-40B4-BE49-F238E27FC236}">
                <a16:creationId xmlns:a16="http://schemas.microsoft.com/office/drawing/2014/main" id="{6A434526-63E7-4A02-8436-67C73903142A}"/>
              </a:ext>
            </a:extLst>
          </p:cNvPr>
          <p:cNvSpPr/>
          <p:nvPr/>
        </p:nvSpPr>
        <p:spPr>
          <a:xfrm rot="5400000" flipH="1" flipV="1">
            <a:off x="10796209" y="4277039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AA45D5BC-2726-4ADA-BAED-ED2BA7AD2195}"/>
              </a:ext>
            </a:extLst>
          </p:cNvPr>
          <p:cNvSpPr/>
          <p:nvPr/>
        </p:nvSpPr>
        <p:spPr>
          <a:xfrm>
            <a:off x="9444394" y="3637806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1A61AFF-19AE-4720-8814-D2CD43C64CE1}"/>
              </a:ext>
            </a:extLst>
          </p:cNvPr>
          <p:cNvSpPr/>
          <p:nvPr/>
        </p:nvSpPr>
        <p:spPr>
          <a:xfrm>
            <a:off x="8486309" y="4244460"/>
            <a:ext cx="168137" cy="16155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8FEC08E8-0AB7-4CB1-9BCD-F29C2F349B26}"/>
              </a:ext>
            </a:extLst>
          </p:cNvPr>
          <p:cNvSpPr/>
          <p:nvPr/>
        </p:nvSpPr>
        <p:spPr>
          <a:xfrm flipV="1">
            <a:off x="8089511" y="399558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>
            <a:extLst>
              <a:ext uri="{FF2B5EF4-FFF2-40B4-BE49-F238E27FC236}">
                <a16:creationId xmlns:a16="http://schemas.microsoft.com/office/drawing/2014/main" id="{C905B2AD-63BC-463C-8156-5D89E2658454}"/>
              </a:ext>
            </a:extLst>
          </p:cNvPr>
          <p:cNvSpPr/>
          <p:nvPr/>
        </p:nvSpPr>
        <p:spPr>
          <a:xfrm flipV="1">
            <a:off x="8926411" y="3988293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>
            <a:extLst>
              <a:ext uri="{FF2B5EF4-FFF2-40B4-BE49-F238E27FC236}">
                <a16:creationId xmlns:a16="http://schemas.microsoft.com/office/drawing/2014/main" id="{9C082059-A161-4FF5-A971-31ED47BE9945}"/>
              </a:ext>
            </a:extLst>
          </p:cNvPr>
          <p:cNvSpPr/>
          <p:nvPr/>
        </p:nvSpPr>
        <p:spPr>
          <a:xfrm rot="16200000" flipV="1">
            <a:off x="8310903" y="4273869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>
            <a:extLst>
              <a:ext uri="{FF2B5EF4-FFF2-40B4-BE49-F238E27FC236}">
                <a16:creationId xmlns:a16="http://schemas.microsoft.com/office/drawing/2014/main" id="{21D9BFA9-5B45-4808-85DC-1FA3D32AC0CA}"/>
              </a:ext>
            </a:extLst>
          </p:cNvPr>
          <p:cNvSpPr/>
          <p:nvPr/>
        </p:nvSpPr>
        <p:spPr>
          <a:xfrm rot="5400000" flipH="1" flipV="1">
            <a:off x="8699738" y="4273869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B450F793-F1B7-418A-A87C-3D551065B991}"/>
              </a:ext>
            </a:extLst>
          </p:cNvPr>
          <p:cNvSpPr/>
          <p:nvPr/>
        </p:nvSpPr>
        <p:spPr>
          <a:xfrm>
            <a:off x="8223360" y="3094604"/>
            <a:ext cx="682331" cy="4563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: 圆角 221">
            <a:extLst>
              <a:ext uri="{FF2B5EF4-FFF2-40B4-BE49-F238E27FC236}">
                <a16:creationId xmlns:a16="http://schemas.microsoft.com/office/drawing/2014/main" id="{B2B3D037-BA3E-47D6-969E-AB2CE214222B}"/>
              </a:ext>
            </a:extLst>
          </p:cNvPr>
          <p:cNvSpPr/>
          <p:nvPr/>
        </p:nvSpPr>
        <p:spPr>
          <a:xfrm>
            <a:off x="7891763" y="3943531"/>
            <a:ext cx="1351278" cy="56137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CFA6E2-DE2E-438A-8AF6-A29060B7EC84}"/>
              </a:ext>
            </a:extLst>
          </p:cNvPr>
          <p:cNvSpPr txBox="1"/>
          <p:nvPr/>
        </p:nvSpPr>
        <p:spPr>
          <a:xfrm>
            <a:off x="8255587" y="360067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223" name="箭头: 下 222">
            <a:extLst>
              <a:ext uri="{FF2B5EF4-FFF2-40B4-BE49-F238E27FC236}">
                <a16:creationId xmlns:a16="http://schemas.microsoft.com/office/drawing/2014/main" id="{754B4085-AD79-452B-A924-894D58651FC6}"/>
              </a:ext>
            </a:extLst>
          </p:cNvPr>
          <p:cNvSpPr/>
          <p:nvPr/>
        </p:nvSpPr>
        <p:spPr>
          <a:xfrm>
            <a:off x="9444381" y="4618665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3AED54D9-3051-4CB9-946A-E9A240B068FA}"/>
              </a:ext>
            </a:extLst>
          </p:cNvPr>
          <p:cNvCxnSpPr>
            <a:cxnSpLocks/>
          </p:cNvCxnSpPr>
          <p:nvPr/>
        </p:nvCxnSpPr>
        <p:spPr>
          <a:xfrm>
            <a:off x="7468748" y="4798207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274508A3-804B-4799-AC9B-088688504C24}"/>
              </a:ext>
            </a:extLst>
          </p:cNvPr>
          <p:cNvCxnSpPr>
            <a:cxnSpLocks/>
          </p:cNvCxnSpPr>
          <p:nvPr/>
        </p:nvCxnSpPr>
        <p:spPr>
          <a:xfrm>
            <a:off x="8153057" y="480751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732DB5FA-31B6-4E3F-9BE5-560614B3961A}"/>
              </a:ext>
            </a:extLst>
          </p:cNvPr>
          <p:cNvCxnSpPr>
            <a:cxnSpLocks/>
          </p:cNvCxnSpPr>
          <p:nvPr/>
        </p:nvCxnSpPr>
        <p:spPr>
          <a:xfrm>
            <a:off x="8987698" y="481767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0546D133-4624-425F-906C-FF57E6AB772B}"/>
              </a:ext>
            </a:extLst>
          </p:cNvPr>
          <p:cNvCxnSpPr>
            <a:cxnSpLocks/>
            <a:endCxn id="228" idx="4"/>
          </p:cNvCxnSpPr>
          <p:nvPr/>
        </p:nvCxnSpPr>
        <p:spPr>
          <a:xfrm flipH="1" flipV="1">
            <a:off x="7387970" y="5252635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8" name="椭圆 227">
            <a:extLst>
              <a:ext uri="{FF2B5EF4-FFF2-40B4-BE49-F238E27FC236}">
                <a16:creationId xmlns:a16="http://schemas.microsoft.com/office/drawing/2014/main" id="{6F00ED16-28F8-4A47-BC1B-F13E55F0DAFC}"/>
              </a:ext>
            </a:extLst>
          </p:cNvPr>
          <p:cNvSpPr/>
          <p:nvPr/>
        </p:nvSpPr>
        <p:spPr>
          <a:xfrm rot="5400000">
            <a:off x="7387970" y="515877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26102BE8-C455-49DC-A83C-144977AAAE81}"/>
              </a:ext>
            </a:extLst>
          </p:cNvPr>
          <p:cNvCxnSpPr>
            <a:cxnSpLocks/>
          </p:cNvCxnSpPr>
          <p:nvPr/>
        </p:nvCxnSpPr>
        <p:spPr>
          <a:xfrm>
            <a:off x="9911522" y="481767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8E879CC8-3B59-4A80-AF55-359B50B35463}"/>
              </a:ext>
            </a:extLst>
          </p:cNvPr>
          <p:cNvCxnSpPr>
            <a:cxnSpLocks/>
          </p:cNvCxnSpPr>
          <p:nvPr/>
        </p:nvCxnSpPr>
        <p:spPr>
          <a:xfrm>
            <a:off x="10124681" y="480751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矩形: 圆角 231">
            <a:extLst>
              <a:ext uri="{FF2B5EF4-FFF2-40B4-BE49-F238E27FC236}">
                <a16:creationId xmlns:a16="http://schemas.microsoft.com/office/drawing/2014/main" id="{BE57573E-210C-44D0-BB41-E959E3CA9F38}"/>
              </a:ext>
            </a:extLst>
          </p:cNvPr>
          <p:cNvSpPr/>
          <p:nvPr/>
        </p:nvSpPr>
        <p:spPr>
          <a:xfrm>
            <a:off x="9785682" y="5143249"/>
            <a:ext cx="495431" cy="2111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3" name="直接连接符 232">
            <a:extLst>
              <a:ext uri="{FF2B5EF4-FFF2-40B4-BE49-F238E27FC236}">
                <a16:creationId xmlns:a16="http://schemas.microsoft.com/office/drawing/2014/main" id="{DB108065-8717-44D8-B860-1ABD2A7A0979}"/>
              </a:ext>
            </a:extLst>
          </p:cNvPr>
          <p:cNvCxnSpPr>
            <a:cxnSpLocks/>
          </p:cNvCxnSpPr>
          <p:nvPr/>
        </p:nvCxnSpPr>
        <p:spPr>
          <a:xfrm>
            <a:off x="11557318" y="481767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CAB0C710-0CD7-4283-ACA6-0794E854888D}"/>
              </a:ext>
            </a:extLst>
          </p:cNvPr>
          <p:cNvCxnSpPr>
            <a:cxnSpLocks/>
          </p:cNvCxnSpPr>
          <p:nvPr/>
        </p:nvCxnSpPr>
        <p:spPr>
          <a:xfrm>
            <a:off x="11770477" y="4807514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E09E4246-5CDD-46D5-89E4-0DFD98DA640F}"/>
              </a:ext>
            </a:extLst>
          </p:cNvPr>
          <p:cNvSpPr/>
          <p:nvPr/>
        </p:nvSpPr>
        <p:spPr>
          <a:xfrm>
            <a:off x="11431478" y="5143249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>
            <a:extLst>
              <a:ext uri="{FF2B5EF4-FFF2-40B4-BE49-F238E27FC236}">
                <a16:creationId xmlns:a16="http://schemas.microsoft.com/office/drawing/2014/main" id="{5382AA34-4A84-49C8-8A9F-34A352E98938}"/>
              </a:ext>
            </a:extLst>
          </p:cNvPr>
          <p:cNvSpPr/>
          <p:nvPr/>
        </p:nvSpPr>
        <p:spPr>
          <a:xfrm flipV="1">
            <a:off x="7407461" y="491569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>
            <a:extLst>
              <a:ext uri="{FF2B5EF4-FFF2-40B4-BE49-F238E27FC236}">
                <a16:creationId xmlns:a16="http://schemas.microsoft.com/office/drawing/2014/main" id="{86A13EB3-8095-4627-BD63-89ABE67E7740}"/>
              </a:ext>
            </a:extLst>
          </p:cNvPr>
          <p:cNvSpPr/>
          <p:nvPr/>
        </p:nvSpPr>
        <p:spPr>
          <a:xfrm flipV="1">
            <a:off x="11488781" y="4936786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>
            <a:extLst>
              <a:ext uri="{FF2B5EF4-FFF2-40B4-BE49-F238E27FC236}">
                <a16:creationId xmlns:a16="http://schemas.microsoft.com/office/drawing/2014/main" id="{E4F7E634-9604-46F6-AA0F-6692F6ECA9DE}"/>
              </a:ext>
            </a:extLst>
          </p:cNvPr>
          <p:cNvSpPr/>
          <p:nvPr/>
        </p:nvSpPr>
        <p:spPr>
          <a:xfrm flipV="1">
            <a:off x="11711609" y="493257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>
            <a:extLst>
              <a:ext uri="{FF2B5EF4-FFF2-40B4-BE49-F238E27FC236}">
                <a16:creationId xmlns:a16="http://schemas.microsoft.com/office/drawing/2014/main" id="{643F742B-079E-46F4-9594-C9DB8E6A7258}"/>
              </a:ext>
            </a:extLst>
          </p:cNvPr>
          <p:cNvSpPr/>
          <p:nvPr/>
        </p:nvSpPr>
        <p:spPr>
          <a:xfrm rot="16200000" flipV="1">
            <a:off x="7742975" y="5204439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>
            <a:extLst>
              <a:ext uri="{FF2B5EF4-FFF2-40B4-BE49-F238E27FC236}">
                <a16:creationId xmlns:a16="http://schemas.microsoft.com/office/drawing/2014/main" id="{63F36D6A-02D4-42FA-ABB6-7BA6D2BFE980}"/>
              </a:ext>
            </a:extLst>
          </p:cNvPr>
          <p:cNvSpPr/>
          <p:nvPr/>
        </p:nvSpPr>
        <p:spPr>
          <a:xfrm rot="16200000" flipV="1">
            <a:off x="9378524" y="5204438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>
            <a:extLst>
              <a:ext uri="{FF2B5EF4-FFF2-40B4-BE49-F238E27FC236}">
                <a16:creationId xmlns:a16="http://schemas.microsoft.com/office/drawing/2014/main" id="{C269CB3F-35F6-4EB5-8D30-8E2381E01F7C}"/>
              </a:ext>
            </a:extLst>
          </p:cNvPr>
          <p:cNvSpPr/>
          <p:nvPr/>
        </p:nvSpPr>
        <p:spPr>
          <a:xfrm rot="5400000" flipH="1" flipV="1">
            <a:off x="10796209" y="5204438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>
            <a:extLst>
              <a:ext uri="{FF2B5EF4-FFF2-40B4-BE49-F238E27FC236}">
                <a16:creationId xmlns:a16="http://schemas.microsoft.com/office/drawing/2014/main" id="{B6D220AB-B5EE-4847-9E03-70F18DFAFEEC}"/>
              </a:ext>
            </a:extLst>
          </p:cNvPr>
          <p:cNvSpPr/>
          <p:nvPr/>
        </p:nvSpPr>
        <p:spPr>
          <a:xfrm flipV="1">
            <a:off x="8089511" y="4922981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>
            <a:extLst>
              <a:ext uri="{FF2B5EF4-FFF2-40B4-BE49-F238E27FC236}">
                <a16:creationId xmlns:a16="http://schemas.microsoft.com/office/drawing/2014/main" id="{69207DF1-9B89-417B-8AAE-2359FB745924}"/>
              </a:ext>
            </a:extLst>
          </p:cNvPr>
          <p:cNvSpPr/>
          <p:nvPr/>
        </p:nvSpPr>
        <p:spPr>
          <a:xfrm flipV="1">
            <a:off x="8926411" y="4915692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>
            <a:extLst>
              <a:ext uri="{FF2B5EF4-FFF2-40B4-BE49-F238E27FC236}">
                <a16:creationId xmlns:a16="http://schemas.microsoft.com/office/drawing/2014/main" id="{7B7EBB3A-80B4-435F-8B85-915194D26B84}"/>
              </a:ext>
            </a:extLst>
          </p:cNvPr>
          <p:cNvSpPr/>
          <p:nvPr/>
        </p:nvSpPr>
        <p:spPr>
          <a:xfrm rot="16200000" flipV="1">
            <a:off x="8549366" y="5202571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箭头: 下 250">
            <a:extLst>
              <a:ext uri="{FF2B5EF4-FFF2-40B4-BE49-F238E27FC236}">
                <a16:creationId xmlns:a16="http://schemas.microsoft.com/office/drawing/2014/main" id="{51D7CE34-AE82-4180-B03C-3E6FE4A83BCE}"/>
              </a:ext>
            </a:extLst>
          </p:cNvPr>
          <p:cNvSpPr/>
          <p:nvPr/>
        </p:nvSpPr>
        <p:spPr>
          <a:xfrm>
            <a:off x="9444381" y="5444266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箭头: 下 251">
            <a:extLst>
              <a:ext uri="{FF2B5EF4-FFF2-40B4-BE49-F238E27FC236}">
                <a16:creationId xmlns:a16="http://schemas.microsoft.com/office/drawing/2014/main" id="{630F466C-4488-434F-ABC9-31EC931735BD}"/>
              </a:ext>
            </a:extLst>
          </p:cNvPr>
          <p:cNvSpPr/>
          <p:nvPr/>
        </p:nvSpPr>
        <p:spPr>
          <a:xfrm>
            <a:off x="9439388" y="5947405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CB582BB3-41D5-4E2E-9569-70C69756A91E}"/>
              </a:ext>
            </a:extLst>
          </p:cNvPr>
          <p:cNvSpPr/>
          <p:nvPr/>
        </p:nvSpPr>
        <p:spPr>
          <a:xfrm rot="5400000">
            <a:off x="8068021" y="422754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AC00AD64-8F15-4B89-9811-2EE2FC0F5BCE}"/>
              </a:ext>
            </a:extLst>
          </p:cNvPr>
          <p:cNvSpPr/>
          <p:nvPr/>
        </p:nvSpPr>
        <p:spPr>
          <a:xfrm rot="5400000">
            <a:off x="8894824" y="422188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1D773970-352F-408F-A8A7-8F7D0F478C27}"/>
              </a:ext>
            </a:extLst>
          </p:cNvPr>
          <p:cNvSpPr/>
          <p:nvPr/>
        </p:nvSpPr>
        <p:spPr>
          <a:xfrm rot="5400000">
            <a:off x="8067862" y="515877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FEB81060-49F8-42E4-8B08-1660229D2E97}"/>
              </a:ext>
            </a:extLst>
          </p:cNvPr>
          <p:cNvSpPr/>
          <p:nvPr/>
        </p:nvSpPr>
        <p:spPr>
          <a:xfrm rot="5400000">
            <a:off x="8894665" y="515311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01941434-0113-4657-B45B-8D764BD55422}"/>
              </a:ext>
            </a:extLst>
          </p:cNvPr>
          <p:cNvCxnSpPr>
            <a:cxnSpLocks/>
          </p:cNvCxnSpPr>
          <p:nvPr/>
        </p:nvCxnSpPr>
        <p:spPr>
          <a:xfrm>
            <a:off x="7480568" y="6182639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737B718E-A0CB-4459-B43C-B44AE5D921D3}"/>
              </a:ext>
            </a:extLst>
          </p:cNvPr>
          <p:cNvCxnSpPr>
            <a:cxnSpLocks/>
          </p:cNvCxnSpPr>
          <p:nvPr/>
        </p:nvCxnSpPr>
        <p:spPr>
          <a:xfrm>
            <a:off x="9659074" y="621397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82B3CE7E-86AB-429D-807B-E15D3C90A94D}"/>
              </a:ext>
            </a:extLst>
          </p:cNvPr>
          <p:cNvCxnSpPr>
            <a:cxnSpLocks/>
          </p:cNvCxnSpPr>
          <p:nvPr/>
        </p:nvCxnSpPr>
        <p:spPr>
          <a:xfrm>
            <a:off x="10388694" y="620381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84F53EE5-D5CB-4BEC-84AF-91A0969B8AFD}"/>
              </a:ext>
            </a:extLst>
          </p:cNvPr>
          <p:cNvCxnSpPr>
            <a:cxnSpLocks/>
          </p:cNvCxnSpPr>
          <p:nvPr/>
        </p:nvCxnSpPr>
        <p:spPr>
          <a:xfrm>
            <a:off x="11108161" y="619840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619F2882-0401-4E1C-A8F6-193C8E64FE21}"/>
              </a:ext>
            </a:extLst>
          </p:cNvPr>
          <p:cNvCxnSpPr>
            <a:cxnSpLocks/>
          </p:cNvCxnSpPr>
          <p:nvPr/>
        </p:nvCxnSpPr>
        <p:spPr>
          <a:xfrm>
            <a:off x="11837781" y="618824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54835A4E-9975-40F8-A9A0-7C3D51CE15A2}"/>
              </a:ext>
            </a:extLst>
          </p:cNvPr>
          <p:cNvCxnSpPr>
            <a:cxnSpLocks/>
          </p:cNvCxnSpPr>
          <p:nvPr/>
        </p:nvCxnSpPr>
        <p:spPr>
          <a:xfrm>
            <a:off x="8200235" y="620856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1D73B3F2-8AA1-4BB5-B04C-50A83C8BC3E8}"/>
              </a:ext>
            </a:extLst>
          </p:cNvPr>
          <p:cNvCxnSpPr>
            <a:cxnSpLocks/>
          </p:cNvCxnSpPr>
          <p:nvPr/>
        </p:nvCxnSpPr>
        <p:spPr>
          <a:xfrm>
            <a:off x="8929855" y="619840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E4065BA7-3293-4213-856F-024EBBDF811E}"/>
              </a:ext>
            </a:extLst>
          </p:cNvPr>
          <p:cNvCxnSpPr>
            <a:cxnSpLocks/>
            <a:stCxn id="271" idx="4"/>
            <a:endCxn id="267" idx="4"/>
          </p:cNvCxnSpPr>
          <p:nvPr/>
        </p:nvCxnSpPr>
        <p:spPr>
          <a:xfrm flipH="1" flipV="1">
            <a:off x="7387970" y="6643523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5" name="椭圆 264">
            <a:extLst>
              <a:ext uri="{FF2B5EF4-FFF2-40B4-BE49-F238E27FC236}">
                <a16:creationId xmlns:a16="http://schemas.microsoft.com/office/drawing/2014/main" id="{C5860E37-3D4C-4689-BDDF-376A575ECA46}"/>
              </a:ext>
            </a:extLst>
          </p:cNvPr>
          <p:cNvSpPr/>
          <p:nvPr/>
        </p:nvSpPr>
        <p:spPr>
          <a:xfrm rot="5400000">
            <a:off x="8841750" y="655122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C5FC0CA9-831B-460B-BF9B-1EDF8C40A8E3}"/>
              </a:ext>
            </a:extLst>
          </p:cNvPr>
          <p:cNvSpPr/>
          <p:nvPr/>
        </p:nvSpPr>
        <p:spPr>
          <a:xfrm rot="5400000">
            <a:off x="9568640" y="653764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47F5C80A-747D-4E12-A08E-0E1370A57D13}"/>
              </a:ext>
            </a:extLst>
          </p:cNvPr>
          <p:cNvSpPr/>
          <p:nvPr/>
        </p:nvSpPr>
        <p:spPr>
          <a:xfrm rot="5400000">
            <a:off x="7387970" y="6549660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3282E3AC-5902-404F-91E1-0E322E21C791}"/>
              </a:ext>
            </a:extLst>
          </p:cNvPr>
          <p:cNvSpPr/>
          <p:nvPr/>
        </p:nvSpPr>
        <p:spPr>
          <a:xfrm rot="5400000">
            <a:off x="8114860" y="655403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B5CAF8B7-C989-4539-A63F-C2081E5F2A61}"/>
              </a:ext>
            </a:extLst>
          </p:cNvPr>
          <p:cNvSpPr/>
          <p:nvPr/>
        </p:nvSpPr>
        <p:spPr>
          <a:xfrm rot="5400000">
            <a:off x="10293107" y="65512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>
            <a:extLst>
              <a:ext uri="{FF2B5EF4-FFF2-40B4-BE49-F238E27FC236}">
                <a16:creationId xmlns:a16="http://schemas.microsoft.com/office/drawing/2014/main" id="{C8476DB8-11BC-4915-9351-51AAAF9C455B}"/>
              </a:ext>
            </a:extLst>
          </p:cNvPr>
          <p:cNvSpPr/>
          <p:nvPr/>
        </p:nvSpPr>
        <p:spPr>
          <a:xfrm rot="5400000">
            <a:off x="11017574" y="65512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094135E0-2D5A-4393-A702-E4B44DFAE118}"/>
              </a:ext>
            </a:extLst>
          </p:cNvPr>
          <p:cNvSpPr/>
          <p:nvPr/>
        </p:nvSpPr>
        <p:spPr>
          <a:xfrm rot="5400000">
            <a:off x="11742114" y="655078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7A6329D-8C1A-4448-B278-DA76F5957C40}"/>
                  </a:ext>
                </a:extLst>
              </p:cNvPr>
              <p:cNvSpPr txBox="1"/>
              <p:nvPr/>
            </p:nvSpPr>
            <p:spPr>
              <a:xfrm rot="5400000">
                <a:off x="9784446" y="5582938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7A6329D-8C1A-4448-B278-DA76F595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784446" y="5582938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9FBBC04E-0510-4853-8E27-87F5539A4D89}"/>
              </a:ext>
            </a:extLst>
          </p:cNvPr>
          <p:cNvCxnSpPr>
            <a:cxnSpLocks/>
          </p:cNvCxnSpPr>
          <p:nvPr/>
        </p:nvCxnSpPr>
        <p:spPr>
          <a:xfrm>
            <a:off x="392322" y="1570446"/>
            <a:ext cx="0" cy="406995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78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728229" y="653000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4.6 TEBD</a:t>
            </a:r>
            <a:r>
              <a:rPr lang="zh-CN" altLang="en-US" sz="3200" dirty="0"/>
              <a:t>算法计算一维格点模型基态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406E02-DE83-47C3-A91D-5868FCF08240}"/>
                  </a:ext>
                </a:extLst>
              </p:cNvPr>
              <p:cNvSpPr/>
              <p:nvPr/>
            </p:nvSpPr>
            <p:spPr>
              <a:xfrm>
                <a:off x="740097" y="1550992"/>
                <a:ext cx="6013841" cy="2474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TEBD</a:t>
                </a:r>
                <a:r>
                  <a:rPr lang="zh-CN" altLang="en-US" sz="2400" dirty="0"/>
                  <a:t>算法的具体试试方案并不唯一，例如，可以</a:t>
                </a:r>
                <a:r>
                  <a:rPr lang="zh-CN" altLang="en-US" sz="2400" b="1" dirty="0"/>
                  <a:t>每次只演化一次局域门</a:t>
                </a:r>
                <a:r>
                  <a:rPr lang="zh-CN" altLang="en-US" sz="2400" dirty="0"/>
                  <a:t>，如右图。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我们也可以将本节给出的张量网络，转换成</a:t>
                </a:r>
                <a:r>
                  <a:rPr lang="en-US" altLang="zh-CN" sz="2400" dirty="0"/>
                  <a:t>4.5</a:t>
                </a:r>
                <a:r>
                  <a:rPr lang="zh-CN" altLang="en-US" sz="2400" dirty="0"/>
                  <a:t>节中张量网络的形式，如下图，转后的形式被称为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en-US" altLang="zh-CN" sz="2400" b="1" dirty="0"/>
                  <a:t>MPO</a:t>
                </a:r>
                <a:r>
                  <a:rPr lang="zh-CN" altLang="en-US" sz="2400" b="1" dirty="0"/>
                  <a:t>表式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406E02-DE83-47C3-A91D-5868FCF08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7" y="1550992"/>
                <a:ext cx="6013841" cy="2474460"/>
              </a:xfrm>
              <a:prstGeom prst="rect">
                <a:avLst/>
              </a:prstGeom>
              <a:blipFill>
                <a:blip r:embed="rId2"/>
                <a:stretch>
                  <a:fillRect l="-1317" r="-6586" b="-4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9F550012-E4EA-42CA-8A15-9E2F17F2B892}"/>
              </a:ext>
            </a:extLst>
          </p:cNvPr>
          <p:cNvGrpSpPr/>
          <p:nvPr/>
        </p:nvGrpSpPr>
        <p:grpSpPr>
          <a:xfrm>
            <a:off x="2265680" y="4303286"/>
            <a:ext cx="3170474" cy="1235828"/>
            <a:chOff x="1838988" y="4083813"/>
            <a:chExt cx="3170474" cy="1235828"/>
          </a:xfrm>
        </p:grpSpPr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ED709F69-1056-4341-8912-8CB7FD6B8820}"/>
                </a:ext>
              </a:extLst>
            </p:cNvPr>
            <p:cNvGrpSpPr/>
            <p:nvPr/>
          </p:nvGrpSpPr>
          <p:grpSpPr>
            <a:xfrm>
              <a:off x="1838988" y="4099940"/>
              <a:ext cx="734975" cy="734975"/>
              <a:chOff x="9938930" y="4621373"/>
              <a:chExt cx="1384545" cy="1384545"/>
            </a:xfrm>
          </p:grpSpPr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7F6BDC61-DB06-4C5D-A7B0-6C58AC69838C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64B180E1-CBF7-4504-93CD-C9C3208E327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矩形: 圆角 264">
                <a:extLst>
                  <a:ext uri="{FF2B5EF4-FFF2-40B4-BE49-F238E27FC236}">
                    <a16:creationId xmlns:a16="http://schemas.microsoft.com/office/drawing/2014/main" id="{063D11B9-B24E-473D-8848-5BC9FA76192F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426AFAEF-8644-46DE-8972-50D8CAEBA66E}"/>
                </a:ext>
              </a:extLst>
            </p:cNvPr>
            <p:cNvGrpSpPr/>
            <p:nvPr/>
          </p:nvGrpSpPr>
          <p:grpSpPr>
            <a:xfrm>
              <a:off x="2812372" y="4104662"/>
              <a:ext cx="734975" cy="734975"/>
              <a:chOff x="9938930" y="4621373"/>
              <a:chExt cx="1384545" cy="1384545"/>
            </a:xfrm>
          </p:grpSpPr>
          <p:cxnSp>
            <p:nvCxnSpPr>
              <p:cNvPr id="267" name="直接连接符 266">
                <a:extLst>
                  <a:ext uri="{FF2B5EF4-FFF2-40B4-BE49-F238E27FC236}">
                    <a16:creationId xmlns:a16="http://schemas.microsoft.com/office/drawing/2014/main" id="{B94C6032-DEBF-40DC-9354-F58293A82574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>
                <a:extLst>
                  <a:ext uri="{FF2B5EF4-FFF2-40B4-BE49-F238E27FC236}">
                    <a16:creationId xmlns:a16="http://schemas.microsoft.com/office/drawing/2014/main" id="{2D206981-3560-41E0-B974-BBB66E6501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矩形: 圆角 268">
                <a:extLst>
                  <a:ext uri="{FF2B5EF4-FFF2-40B4-BE49-F238E27FC236}">
                    <a16:creationId xmlns:a16="http://schemas.microsoft.com/office/drawing/2014/main" id="{F375527D-52BC-4939-84E7-24F83CD73016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488DCDAF-5296-4DB8-A00D-30D58ACB023C}"/>
                </a:ext>
              </a:extLst>
            </p:cNvPr>
            <p:cNvGrpSpPr/>
            <p:nvPr/>
          </p:nvGrpSpPr>
          <p:grpSpPr>
            <a:xfrm>
              <a:off x="2322842" y="4584666"/>
              <a:ext cx="734975" cy="734975"/>
              <a:chOff x="9938930" y="4621373"/>
              <a:chExt cx="1384545" cy="1384545"/>
            </a:xfrm>
          </p:grpSpPr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86DD2D3D-69E9-48F4-9552-B294B68E1E24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6D077F74-5B52-454D-914D-8648F349A5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矩形: 圆角 272">
                <a:extLst>
                  <a:ext uri="{FF2B5EF4-FFF2-40B4-BE49-F238E27FC236}">
                    <a16:creationId xmlns:a16="http://schemas.microsoft.com/office/drawing/2014/main" id="{24C03F73-260D-4E85-B5BD-612445F69347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D65B605D-2C7E-4345-8828-0852C66D46D6}"/>
                </a:ext>
              </a:extLst>
            </p:cNvPr>
            <p:cNvGrpSpPr/>
            <p:nvPr/>
          </p:nvGrpSpPr>
          <p:grpSpPr>
            <a:xfrm>
              <a:off x="3285112" y="4581812"/>
              <a:ext cx="734975" cy="734975"/>
              <a:chOff x="9938930" y="4621373"/>
              <a:chExt cx="1384545" cy="1384545"/>
            </a:xfrm>
          </p:grpSpPr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17EE93FA-72E5-4ADC-B5F2-18EF599D6076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A7372BE7-D464-4E9E-9B06-DE97784A20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矩形: 圆角 276">
                <a:extLst>
                  <a:ext uri="{FF2B5EF4-FFF2-40B4-BE49-F238E27FC236}">
                    <a16:creationId xmlns:a16="http://schemas.microsoft.com/office/drawing/2014/main" id="{7710D7EB-CC3E-4CAF-8F1E-35E2F5578781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94B3AAE4-1193-4245-8945-E6CD3F23B401}"/>
                </a:ext>
              </a:extLst>
            </p:cNvPr>
            <p:cNvGrpSpPr/>
            <p:nvPr/>
          </p:nvGrpSpPr>
          <p:grpSpPr>
            <a:xfrm>
              <a:off x="3782841" y="4083813"/>
              <a:ext cx="734975" cy="734975"/>
              <a:chOff x="9938930" y="4621373"/>
              <a:chExt cx="1384545" cy="1384545"/>
            </a:xfrm>
          </p:grpSpPr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44F02DCA-BBC9-43BD-BE3F-BD0CE69D7605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A3B2B530-480A-49E5-BD28-CC869BF263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矩形: 圆角 280">
                <a:extLst>
                  <a:ext uri="{FF2B5EF4-FFF2-40B4-BE49-F238E27FC236}">
                    <a16:creationId xmlns:a16="http://schemas.microsoft.com/office/drawing/2014/main" id="{842B9BE3-8D3E-43DB-AB26-BECC9EFF8D8C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FDCF4435-10FA-42B6-9C2D-406998191EF5}"/>
                </a:ext>
              </a:extLst>
            </p:cNvPr>
            <p:cNvGrpSpPr/>
            <p:nvPr/>
          </p:nvGrpSpPr>
          <p:grpSpPr>
            <a:xfrm>
              <a:off x="4274487" y="4577578"/>
              <a:ext cx="734975" cy="734975"/>
              <a:chOff x="9938930" y="4621373"/>
              <a:chExt cx="1384545" cy="1384545"/>
            </a:xfrm>
          </p:grpSpPr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D8CAEEDA-7F5E-4ED1-B584-C96905CD3CE0}"/>
                  </a:ext>
                </a:extLst>
              </p:cNvPr>
              <p:cNvCxnSpPr/>
              <p:nvPr/>
            </p:nvCxnSpPr>
            <p:spPr>
              <a:xfrm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14D33ABB-64A9-4628-8816-D8D69F5EA64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38930" y="4621373"/>
                <a:ext cx="1384545" cy="1384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矩形: 圆角 284">
                <a:extLst>
                  <a:ext uri="{FF2B5EF4-FFF2-40B4-BE49-F238E27FC236}">
                    <a16:creationId xmlns:a16="http://schemas.microsoft.com/office/drawing/2014/main" id="{E7CF3A73-ADE9-4058-B5FA-19A796B2AA80}"/>
                  </a:ext>
                </a:extLst>
              </p:cNvPr>
              <p:cNvSpPr/>
              <p:nvPr/>
            </p:nvSpPr>
            <p:spPr>
              <a:xfrm>
                <a:off x="10401300" y="5083743"/>
                <a:ext cx="459807" cy="4598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36232429-C65F-4475-A892-814C4CA64FBE}"/>
              </a:ext>
            </a:extLst>
          </p:cNvPr>
          <p:cNvCxnSpPr>
            <a:cxnSpLocks/>
          </p:cNvCxnSpPr>
          <p:nvPr/>
        </p:nvCxnSpPr>
        <p:spPr>
          <a:xfrm>
            <a:off x="7219056" y="191612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23B30445-111F-4426-B75C-0F5A2F6F25D7}"/>
              </a:ext>
            </a:extLst>
          </p:cNvPr>
          <p:cNvCxnSpPr>
            <a:cxnSpLocks/>
          </p:cNvCxnSpPr>
          <p:nvPr/>
        </p:nvCxnSpPr>
        <p:spPr>
          <a:xfrm>
            <a:off x="7223865" y="301992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5A12266-47B6-421C-8052-FF7DAD556981}"/>
              </a:ext>
            </a:extLst>
          </p:cNvPr>
          <p:cNvCxnSpPr>
            <a:cxnSpLocks/>
          </p:cNvCxnSpPr>
          <p:nvPr/>
        </p:nvCxnSpPr>
        <p:spPr>
          <a:xfrm>
            <a:off x="9397562" y="194745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D8B25E7A-087A-4674-8EF5-29072A51ED42}"/>
              </a:ext>
            </a:extLst>
          </p:cNvPr>
          <p:cNvCxnSpPr>
            <a:cxnSpLocks/>
          </p:cNvCxnSpPr>
          <p:nvPr/>
        </p:nvCxnSpPr>
        <p:spPr>
          <a:xfrm>
            <a:off x="10127182" y="193729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2E4AB3E7-07FF-49C4-862F-402724C0A651}"/>
              </a:ext>
            </a:extLst>
          </p:cNvPr>
          <p:cNvCxnSpPr>
            <a:cxnSpLocks/>
          </p:cNvCxnSpPr>
          <p:nvPr/>
        </p:nvCxnSpPr>
        <p:spPr>
          <a:xfrm>
            <a:off x="10846649" y="193188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CF65DD44-E1F7-4298-9EAA-1124E9F0D2EF}"/>
              </a:ext>
            </a:extLst>
          </p:cNvPr>
          <p:cNvCxnSpPr>
            <a:cxnSpLocks/>
          </p:cNvCxnSpPr>
          <p:nvPr/>
        </p:nvCxnSpPr>
        <p:spPr>
          <a:xfrm>
            <a:off x="11576269" y="192172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F9156352-F61F-4051-BBBF-1A2B1E323F93}"/>
              </a:ext>
            </a:extLst>
          </p:cNvPr>
          <p:cNvCxnSpPr>
            <a:cxnSpLocks/>
          </p:cNvCxnSpPr>
          <p:nvPr/>
        </p:nvCxnSpPr>
        <p:spPr>
          <a:xfrm>
            <a:off x="7938723" y="194204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50728A0-9A00-466C-A651-60A99CBA11B4}"/>
              </a:ext>
            </a:extLst>
          </p:cNvPr>
          <p:cNvCxnSpPr>
            <a:cxnSpLocks/>
          </p:cNvCxnSpPr>
          <p:nvPr/>
        </p:nvCxnSpPr>
        <p:spPr>
          <a:xfrm>
            <a:off x="8668343" y="1931885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93CAF33-31AE-4D5C-8A45-1A6C42E70D15}"/>
              </a:ext>
            </a:extLst>
          </p:cNvPr>
          <p:cNvCxnSpPr>
            <a:cxnSpLocks/>
            <a:stCxn id="143" idx="4"/>
            <a:endCxn id="139" idx="4"/>
          </p:cNvCxnSpPr>
          <p:nvPr/>
        </p:nvCxnSpPr>
        <p:spPr>
          <a:xfrm flipH="1" flipV="1">
            <a:off x="7126458" y="2377006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椭圆 136">
            <a:extLst>
              <a:ext uri="{FF2B5EF4-FFF2-40B4-BE49-F238E27FC236}">
                <a16:creationId xmlns:a16="http://schemas.microsoft.com/office/drawing/2014/main" id="{19163D36-A88D-4922-8D6B-66776C440A78}"/>
              </a:ext>
            </a:extLst>
          </p:cNvPr>
          <p:cNvSpPr/>
          <p:nvPr/>
        </p:nvSpPr>
        <p:spPr>
          <a:xfrm rot="5400000">
            <a:off x="8580238" y="228470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074A2F5-BA59-4F4A-B1D5-22400DC00D76}"/>
              </a:ext>
            </a:extLst>
          </p:cNvPr>
          <p:cNvSpPr/>
          <p:nvPr/>
        </p:nvSpPr>
        <p:spPr>
          <a:xfrm rot="5400000">
            <a:off x="9307128" y="227112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19ACF2A6-D15D-4928-ABFD-E0DEC1811086}"/>
              </a:ext>
            </a:extLst>
          </p:cNvPr>
          <p:cNvSpPr/>
          <p:nvPr/>
        </p:nvSpPr>
        <p:spPr>
          <a:xfrm rot="5400000">
            <a:off x="7126458" y="228314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4181CCC-6497-4414-9CFE-516BF0B5406D}"/>
              </a:ext>
            </a:extLst>
          </p:cNvPr>
          <p:cNvSpPr/>
          <p:nvPr/>
        </p:nvSpPr>
        <p:spPr>
          <a:xfrm rot="5400000">
            <a:off x="7853348" y="228751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0A95DC9-B9EF-443D-A8BF-D4A1D2A024D9}"/>
              </a:ext>
            </a:extLst>
          </p:cNvPr>
          <p:cNvSpPr/>
          <p:nvPr/>
        </p:nvSpPr>
        <p:spPr>
          <a:xfrm rot="5400000">
            <a:off x="10031595" y="228470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1002D5FA-1E4D-481D-B854-5E095E4B1E45}"/>
              </a:ext>
            </a:extLst>
          </p:cNvPr>
          <p:cNvSpPr/>
          <p:nvPr/>
        </p:nvSpPr>
        <p:spPr>
          <a:xfrm rot="5400000">
            <a:off x="10756062" y="228470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3157E61-A166-44BD-B0C3-9DE327CC8534}"/>
              </a:ext>
            </a:extLst>
          </p:cNvPr>
          <p:cNvSpPr/>
          <p:nvPr/>
        </p:nvSpPr>
        <p:spPr>
          <a:xfrm rot="5400000">
            <a:off x="11480602" y="228427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06F8855-7D47-48C2-803E-4231261CFB94}"/>
              </a:ext>
            </a:extLst>
          </p:cNvPr>
          <p:cNvGrpSpPr/>
          <p:nvPr/>
        </p:nvGrpSpPr>
        <p:grpSpPr>
          <a:xfrm>
            <a:off x="7939125" y="1209626"/>
            <a:ext cx="734975" cy="734975"/>
            <a:chOff x="9938930" y="4621373"/>
            <a:chExt cx="1384545" cy="1384545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F3BE444-9FC5-4B56-832D-BBB8BE349B29}"/>
                </a:ext>
              </a:extLst>
            </p:cNvPr>
            <p:cNvCxnSpPr/>
            <p:nvPr/>
          </p:nvCxnSpPr>
          <p:spPr>
            <a:xfrm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8E8728-5CE0-46A3-96B0-7EE0E498DA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38930" y="4621373"/>
              <a:ext cx="1384545" cy="1384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E9B5859-73AB-4C35-BA41-51303337BEE3}"/>
                </a:ext>
              </a:extLst>
            </p:cNvPr>
            <p:cNvSpPr/>
            <p:nvPr/>
          </p:nvSpPr>
          <p:spPr>
            <a:xfrm>
              <a:off x="10401300" y="5083743"/>
              <a:ext cx="459807" cy="45980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D00D8B81-17B1-42AC-9FC9-33E684C50A25}"/>
              </a:ext>
            </a:extLst>
          </p:cNvPr>
          <p:cNvCxnSpPr>
            <a:cxnSpLocks/>
          </p:cNvCxnSpPr>
          <p:nvPr/>
        </p:nvCxnSpPr>
        <p:spPr>
          <a:xfrm>
            <a:off x="8192415" y="303939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38A1951E-D5B8-4274-A5EE-7238AFCC91DD}"/>
              </a:ext>
            </a:extLst>
          </p:cNvPr>
          <p:cNvCxnSpPr>
            <a:cxnSpLocks/>
          </p:cNvCxnSpPr>
          <p:nvPr/>
        </p:nvCxnSpPr>
        <p:spPr>
          <a:xfrm>
            <a:off x="8405574" y="302923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8BB21664-D5DB-42F8-910F-57CFB4ED3C6E}"/>
              </a:ext>
            </a:extLst>
          </p:cNvPr>
          <p:cNvCxnSpPr>
            <a:cxnSpLocks/>
            <a:endCxn id="179" idx="4"/>
          </p:cNvCxnSpPr>
          <p:nvPr/>
        </p:nvCxnSpPr>
        <p:spPr>
          <a:xfrm flipH="1" flipV="1">
            <a:off x="7143087" y="3474354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9" name="椭圆 178">
            <a:extLst>
              <a:ext uri="{FF2B5EF4-FFF2-40B4-BE49-F238E27FC236}">
                <a16:creationId xmlns:a16="http://schemas.microsoft.com/office/drawing/2014/main" id="{28861C6C-0803-462D-9EE5-0399AD474AC8}"/>
              </a:ext>
            </a:extLst>
          </p:cNvPr>
          <p:cNvSpPr/>
          <p:nvPr/>
        </p:nvSpPr>
        <p:spPr>
          <a:xfrm rot="5400000">
            <a:off x="7143087" y="3380491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679579A-8603-409C-8687-7FC7A8FE1586}"/>
              </a:ext>
            </a:extLst>
          </p:cNvPr>
          <p:cNvSpPr/>
          <p:nvPr/>
        </p:nvSpPr>
        <p:spPr>
          <a:xfrm>
            <a:off x="8066575" y="3364968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8E9B6593-318B-4B80-851F-53D921643673}"/>
              </a:ext>
            </a:extLst>
          </p:cNvPr>
          <p:cNvSpPr/>
          <p:nvPr/>
        </p:nvSpPr>
        <p:spPr>
          <a:xfrm>
            <a:off x="8147607" y="2678450"/>
            <a:ext cx="322456" cy="285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ABACB9D7-0E4C-4BEF-B1E8-E259A9C16558}"/>
              </a:ext>
            </a:extLst>
          </p:cNvPr>
          <p:cNvSpPr/>
          <p:nvPr/>
        </p:nvSpPr>
        <p:spPr>
          <a:xfrm>
            <a:off x="7769090" y="1359962"/>
            <a:ext cx="1091658" cy="12357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25179EEC-5FB7-4264-959E-A9602ACBF225}"/>
              </a:ext>
            </a:extLst>
          </p:cNvPr>
          <p:cNvSpPr/>
          <p:nvPr/>
        </p:nvSpPr>
        <p:spPr>
          <a:xfrm>
            <a:off x="7882871" y="3167622"/>
            <a:ext cx="871309" cy="4854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8563166-6DD2-464F-A7BA-E42870715A30}"/>
              </a:ext>
            </a:extLst>
          </p:cNvPr>
          <p:cNvCxnSpPr>
            <a:cxnSpLocks/>
          </p:cNvCxnSpPr>
          <p:nvPr/>
        </p:nvCxnSpPr>
        <p:spPr>
          <a:xfrm>
            <a:off x="9400756" y="303682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439FE60-531B-4DF6-AA58-65DE5E912A41}"/>
              </a:ext>
            </a:extLst>
          </p:cNvPr>
          <p:cNvCxnSpPr>
            <a:cxnSpLocks/>
          </p:cNvCxnSpPr>
          <p:nvPr/>
        </p:nvCxnSpPr>
        <p:spPr>
          <a:xfrm>
            <a:off x="10130376" y="302666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F1966F62-3C17-4FFE-814E-9BA14269DA73}"/>
              </a:ext>
            </a:extLst>
          </p:cNvPr>
          <p:cNvCxnSpPr>
            <a:cxnSpLocks/>
          </p:cNvCxnSpPr>
          <p:nvPr/>
        </p:nvCxnSpPr>
        <p:spPr>
          <a:xfrm>
            <a:off x="10849843" y="302125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7553746-5D1C-4953-BDCD-B45C735D1CE3}"/>
              </a:ext>
            </a:extLst>
          </p:cNvPr>
          <p:cNvCxnSpPr>
            <a:cxnSpLocks/>
          </p:cNvCxnSpPr>
          <p:nvPr/>
        </p:nvCxnSpPr>
        <p:spPr>
          <a:xfrm>
            <a:off x="11579463" y="3011092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>
            <a:extLst>
              <a:ext uri="{FF2B5EF4-FFF2-40B4-BE49-F238E27FC236}">
                <a16:creationId xmlns:a16="http://schemas.microsoft.com/office/drawing/2014/main" id="{A80DB9E7-0C4D-4F86-8856-A8E89EC23CEB}"/>
              </a:ext>
            </a:extLst>
          </p:cNvPr>
          <p:cNvSpPr/>
          <p:nvPr/>
        </p:nvSpPr>
        <p:spPr>
          <a:xfrm rot="5400000">
            <a:off x="9310322" y="336049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A375238E-7045-416F-83CF-809F59D47B62}"/>
              </a:ext>
            </a:extLst>
          </p:cNvPr>
          <p:cNvSpPr/>
          <p:nvPr/>
        </p:nvSpPr>
        <p:spPr>
          <a:xfrm rot="5400000">
            <a:off x="10034789" y="337407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4E296A5C-719B-4059-96F4-34394528AEB4}"/>
              </a:ext>
            </a:extLst>
          </p:cNvPr>
          <p:cNvSpPr/>
          <p:nvPr/>
        </p:nvSpPr>
        <p:spPr>
          <a:xfrm rot="5400000">
            <a:off x="10759256" y="337407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8A476999-69A6-4F28-8787-4B13ED4D20FA}"/>
              </a:ext>
            </a:extLst>
          </p:cNvPr>
          <p:cNvSpPr/>
          <p:nvPr/>
        </p:nvSpPr>
        <p:spPr>
          <a:xfrm rot="5400000">
            <a:off x="11483796" y="337363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箭头: 下 171">
            <a:extLst>
              <a:ext uri="{FF2B5EF4-FFF2-40B4-BE49-F238E27FC236}">
                <a16:creationId xmlns:a16="http://schemas.microsoft.com/office/drawing/2014/main" id="{75E68774-5A1D-4507-8081-B376EFC06900}"/>
              </a:ext>
            </a:extLst>
          </p:cNvPr>
          <p:cNvSpPr/>
          <p:nvPr/>
        </p:nvSpPr>
        <p:spPr>
          <a:xfrm>
            <a:off x="9199511" y="3781665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55B3C7F7-71EC-4162-BC90-8993056DC9FB}"/>
              </a:ext>
            </a:extLst>
          </p:cNvPr>
          <p:cNvCxnSpPr>
            <a:cxnSpLocks/>
          </p:cNvCxnSpPr>
          <p:nvPr/>
        </p:nvCxnSpPr>
        <p:spPr>
          <a:xfrm>
            <a:off x="7223865" y="4135676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6AD57396-0857-42AB-9352-393ED01D9B48}"/>
              </a:ext>
            </a:extLst>
          </p:cNvPr>
          <p:cNvCxnSpPr>
            <a:cxnSpLocks/>
          </p:cNvCxnSpPr>
          <p:nvPr/>
        </p:nvCxnSpPr>
        <p:spPr>
          <a:xfrm>
            <a:off x="8192415" y="415514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0C59207F-CA34-4262-A5D4-5216B93D7EE6}"/>
              </a:ext>
            </a:extLst>
          </p:cNvPr>
          <p:cNvCxnSpPr>
            <a:cxnSpLocks/>
          </p:cNvCxnSpPr>
          <p:nvPr/>
        </p:nvCxnSpPr>
        <p:spPr>
          <a:xfrm>
            <a:off x="8405574" y="414498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7EA74E90-B536-4DEE-8E96-1921C0A9324F}"/>
              </a:ext>
            </a:extLst>
          </p:cNvPr>
          <p:cNvCxnSpPr>
            <a:cxnSpLocks/>
            <a:endCxn id="181" idx="4"/>
          </p:cNvCxnSpPr>
          <p:nvPr/>
        </p:nvCxnSpPr>
        <p:spPr>
          <a:xfrm flipH="1" flipV="1">
            <a:off x="7143087" y="4590104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1" name="椭圆 180">
            <a:extLst>
              <a:ext uri="{FF2B5EF4-FFF2-40B4-BE49-F238E27FC236}">
                <a16:creationId xmlns:a16="http://schemas.microsoft.com/office/drawing/2014/main" id="{DF1A5499-B38D-488D-9647-D60A310A878B}"/>
              </a:ext>
            </a:extLst>
          </p:cNvPr>
          <p:cNvSpPr/>
          <p:nvPr/>
        </p:nvSpPr>
        <p:spPr>
          <a:xfrm rot="5400000">
            <a:off x="7143087" y="4496241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2912C71F-EF3C-40A5-9079-1AA1238B8FB7}"/>
              </a:ext>
            </a:extLst>
          </p:cNvPr>
          <p:cNvSpPr/>
          <p:nvPr/>
        </p:nvSpPr>
        <p:spPr>
          <a:xfrm>
            <a:off x="8066575" y="4480718"/>
            <a:ext cx="495431" cy="2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98F8CD63-BAC8-4761-B8F4-75220F34E3A6}"/>
              </a:ext>
            </a:extLst>
          </p:cNvPr>
          <p:cNvCxnSpPr>
            <a:cxnSpLocks/>
          </p:cNvCxnSpPr>
          <p:nvPr/>
        </p:nvCxnSpPr>
        <p:spPr>
          <a:xfrm>
            <a:off x="9361839" y="415514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3825ABD4-2BF4-412F-A527-2D7B84B95B12}"/>
              </a:ext>
            </a:extLst>
          </p:cNvPr>
          <p:cNvCxnSpPr>
            <a:cxnSpLocks/>
          </p:cNvCxnSpPr>
          <p:nvPr/>
        </p:nvCxnSpPr>
        <p:spPr>
          <a:xfrm>
            <a:off x="10070298" y="414498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59763E37-BB62-41CE-BEC2-E8C4E91109EA}"/>
              </a:ext>
            </a:extLst>
          </p:cNvPr>
          <p:cNvCxnSpPr>
            <a:cxnSpLocks/>
          </p:cNvCxnSpPr>
          <p:nvPr/>
        </p:nvCxnSpPr>
        <p:spPr>
          <a:xfrm>
            <a:off x="10810785" y="415514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F3FA3078-0F46-4058-96DC-22017CB68EE7}"/>
              </a:ext>
            </a:extLst>
          </p:cNvPr>
          <p:cNvCxnSpPr>
            <a:cxnSpLocks/>
          </p:cNvCxnSpPr>
          <p:nvPr/>
        </p:nvCxnSpPr>
        <p:spPr>
          <a:xfrm>
            <a:off x="11531944" y="4144983"/>
            <a:ext cx="0" cy="4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7BFB92D8-DC9A-4B70-A748-6C76012EBE17}"/>
              </a:ext>
            </a:extLst>
          </p:cNvPr>
          <p:cNvSpPr/>
          <p:nvPr/>
        </p:nvSpPr>
        <p:spPr>
          <a:xfrm flipV="1">
            <a:off x="7162578" y="4253161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E6DA4819-383B-4822-B8A9-6EE4F84DA12A}"/>
              </a:ext>
            </a:extLst>
          </p:cNvPr>
          <p:cNvSpPr/>
          <p:nvPr/>
        </p:nvSpPr>
        <p:spPr>
          <a:xfrm flipV="1">
            <a:off x="9308693" y="4264665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DEE9D2FA-4599-46AF-BC92-2C99F042AE12}"/>
              </a:ext>
            </a:extLst>
          </p:cNvPr>
          <p:cNvSpPr/>
          <p:nvPr/>
        </p:nvSpPr>
        <p:spPr>
          <a:xfrm flipV="1">
            <a:off x="10014121" y="4260451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等腰三角形 201">
            <a:extLst>
              <a:ext uri="{FF2B5EF4-FFF2-40B4-BE49-F238E27FC236}">
                <a16:creationId xmlns:a16="http://schemas.microsoft.com/office/drawing/2014/main" id="{DC6AE574-3832-46DE-87EE-CA9C3EDC9E14}"/>
              </a:ext>
            </a:extLst>
          </p:cNvPr>
          <p:cNvSpPr/>
          <p:nvPr/>
        </p:nvSpPr>
        <p:spPr>
          <a:xfrm flipV="1">
            <a:off x="10742248" y="4274255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等腰三角形 202">
            <a:extLst>
              <a:ext uri="{FF2B5EF4-FFF2-40B4-BE49-F238E27FC236}">
                <a16:creationId xmlns:a16="http://schemas.microsoft.com/office/drawing/2014/main" id="{43C8E510-44C7-4FF2-8E54-547D038ED311}"/>
              </a:ext>
            </a:extLst>
          </p:cNvPr>
          <p:cNvSpPr/>
          <p:nvPr/>
        </p:nvSpPr>
        <p:spPr>
          <a:xfrm flipV="1">
            <a:off x="11473076" y="4270041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等腰三角形 203">
            <a:extLst>
              <a:ext uri="{FF2B5EF4-FFF2-40B4-BE49-F238E27FC236}">
                <a16:creationId xmlns:a16="http://schemas.microsoft.com/office/drawing/2014/main" id="{0A5D9E4D-1F9E-4289-9168-A1024AF35150}"/>
              </a:ext>
            </a:extLst>
          </p:cNvPr>
          <p:cNvSpPr/>
          <p:nvPr/>
        </p:nvSpPr>
        <p:spPr>
          <a:xfrm rot="16200000" flipV="1">
            <a:off x="7622976" y="4541908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等腰三角形 204">
            <a:extLst>
              <a:ext uri="{FF2B5EF4-FFF2-40B4-BE49-F238E27FC236}">
                <a16:creationId xmlns:a16="http://schemas.microsoft.com/office/drawing/2014/main" id="{3892EE74-75E1-462D-A79A-EFD3B2AB5641}"/>
              </a:ext>
            </a:extLst>
          </p:cNvPr>
          <p:cNvSpPr/>
          <p:nvPr/>
        </p:nvSpPr>
        <p:spPr>
          <a:xfrm rot="5400000" flipH="1" flipV="1">
            <a:off x="8945258" y="454190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等腰三角形 205">
            <a:extLst>
              <a:ext uri="{FF2B5EF4-FFF2-40B4-BE49-F238E27FC236}">
                <a16:creationId xmlns:a16="http://schemas.microsoft.com/office/drawing/2014/main" id="{96AB13E2-7709-4184-8E1A-6FC619B0040D}"/>
              </a:ext>
            </a:extLst>
          </p:cNvPr>
          <p:cNvSpPr/>
          <p:nvPr/>
        </p:nvSpPr>
        <p:spPr>
          <a:xfrm rot="5400000" flipH="1" flipV="1">
            <a:off x="10430676" y="454190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52488D0F-1D2A-4D9A-A492-6CABAB129027}"/>
              </a:ext>
            </a:extLst>
          </p:cNvPr>
          <p:cNvSpPr/>
          <p:nvPr/>
        </p:nvSpPr>
        <p:spPr>
          <a:xfrm rot="5400000">
            <a:off x="9272663" y="449052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94D1FC3B-A214-4BB3-960F-0168728756F4}"/>
              </a:ext>
            </a:extLst>
          </p:cNvPr>
          <p:cNvSpPr/>
          <p:nvPr/>
        </p:nvSpPr>
        <p:spPr>
          <a:xfrm rot="5400000">
            <a:off x="9997130" y="450410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>
            <a:extLst>
              <a:ext uri="{FF2B5EF4-FFF2-40B4-BE49-F238E27FC236}">
                <a16:creationId xmlns:a16="http://schemas.microsoft.com/office/drawing/2014/main" id="{C49A516C-AEE7-4DB3-88D7-1ED530D1997C}"/>
              </a:ext>
            </a:extLst>
          </p:cNvPr>
          <p:cNvSpPr/>
          <p:nvPr/>
        </p:nvSpPr>
        <p:spPr>
          <a:xfrm rot="5400000">
            <a:off x="10721597" y="450410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8C7D8308-53D3-49CF-BBBA-F7B81D22229D}"/>
              </a:ext>
            </a:extLst>
          </p:cNvPr>
          <p:cNvSpPr/>
          <p:nvPr/>
        </p:nvSpPr>
        <p:spPr>
          <a:xfrm rot="5400000">
            <a:off x="11446137" y="450367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>
            <a:extLst>
              <a:ext uri="{FF2B5EF4-FFF2-40B4-BE49-F238E27FC236}">
                <a16:creationId xmlns:a16="http://schemas.microsoft.com/office/drawing/2014/main" id="{02EB5683-F5E9-4597-AA0E-9422C4DD9EC2}"/>
              </a:ext>
            </a:extLst>
          </p:cNvPr>
          <p:cNvSpPr/>
          <p:nvPr/>
        </p:nvSpPr>
        <p:spPr>
          <a:xfrm rot="5400000" flipH="1" flipV="1">
            <a:off x="9667509" y="454190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>
            <a:extLst>
              <a:ext uri="{FF2B5EF4-FFF2-40B4-BE49-F238E27FC236}">
                <a16:creationId xmlns:a16="http://schemas.microsoft.com/office/drawing/2014/main" id="{20AA75DE-B3FD-4C18-BC26-4A23E711FE92}"/>
              </a:ext>
            </a:extLst>
          </p:cNvPr>
          <p:cNvSpPr/>
          <p:nvPr/>
        </p:nvSpPr>
        <p:spPr>
          <a:xfrm rot="5400000" flipH="1" flipV="1">
            <a:off x="11120373" y="4531557"/>
            <a:ext cx="122574" cy="1056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箭头: 下 213">
            <a:extLst>
              <a:ext uri="{FF2B5EF4-FFF2-40B4-BE49-F238E27FC236}">
                <a16:creationId xmlns:a16="http://schemas.microsoft.com/office/drawing/2014/main" id="{A3A2F292-1A31-4C67-BCF8-9F16EFAADF66}"/>
              </a:ext>
            </a:extLst>
          </p:cNvPr>
          <p:cNvSpPr/>
          <p:nvPr/>
        </p:nvSpPr>
        <p:spPr>
          <a:xfrm>
            <a:off x="9174447" y="4888327"/>
            <a:ext cx="422164" cy="26884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7EF7E7F-56CE-4257-955E-33C88408CCA4}"/>
              </a:ext>
            </a:extLst>
          </p:cNvPr>
          <p:cNvGrpSpPr/>
          <p:nvPr/>
        </p:nvGrpSpPr>
        <p:grpSpPr>
          <a:xfrm>
            <a:off x="7126458" y="5234678"/>
            <a:ext cx="4490775" cy="556591"/>
            <a:chOff x="7034580" y="5488916"/>
            <a:chExt cx="4490775" cy="556591"/>
          </a:xfrm>
        </p:grpSpPr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2A41ED3C-443E-43C3-B2BF-00F7E08E568B}"/>
                </a:ext>
              </a:extLst>
            </p:cNvPr>
            <p:cNvCxnSpPr>
              <a:cxnSpLocks/>
            </p:cNvCxnSpPr>
            <p:nvPr/>
          </p:nvCxnSpPr>
          <p:spPr>
            <a:xfrm>
              <a:off x="7115358" y="5488916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B67238CE-EEFF-42FA-90CA-8858CC123316}"/>
                </a:ext>
              </a:extLst>
            </p:cNvPr>
            <p:cNvCxnSpPr>
              <a:cxnSpLocks/>
              <a:endCxn id="234" idx="4"/>
            </p:cNvCxnSpPr>
            <p:nvPr/>
          </p:nvCxnSpPr>
          <p:spPr>
            <a:xfrm flipH="1" flipV="1">
              <a:off x="7034580" y="5943344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A7336CEB-761F-45F5-8814-18BB0F19952F}"/>
                </a:ext>
              </a:extLst>
            </p:cNvPr>
            <p:cNvSpPr/>
            <p:nvPr/>
          </p:nvSpPr>
          <p:spPr>
            <a:xfrm rot="5400000">
              <a:off x="7034580" y="584948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C6EB9863-A6EF-4A99-A9CF-A0EB003C49B1}"/>
                </a:ext>
              </a:extLst>
            </p:cNvPr>
            <p:cNvCxnSpPr>
              <a:cxnSpLocks/>
            </p:cNvCxnSpPr>
            <p:nvPr/>
          </p:nvCxnSpPr>
          <p:spPr>
            <a:xfrm>
              <a:off x="9253332" y="5508383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A9861F63-3C6F-4F45-8C68-C655670C6830}"/>
                </a:ext>
              </a:extLst>
            </p:cNvPr>
            <p:cNvCxnSpPr>
              <a:cxnSpLocks/>
            </p:cNvCxnSpPr>
            <p:nvPr/>
          </p:nvCxnSpPr>
          <p:spPr>
            <a:xfrm>
              <a:off x="9961791" y="5498223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43AE180B-62E3-47F5-82B4-90FFB43D34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278" y="5508383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5BD9C84-83E3-45F4-8CCB-269316C3CE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3437" y="5498223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等腰三角形 239">
              <a:extLst>
                <a:ext uri="{FF2B5EF4-FFF2-40B4-BE49-F238E27FC236}">
                  <a16:creationId xmlns:a16="http://schemas.microsoft.com/office/drawing/2014/main" id="{02129577-843A-4F6E-83DF-B16569071324}"/>
                </a:ext>
              </a:extLst>
            </p:cNvPr>
            <p:cNvSpPr/>
            <p:nvPr/>
          </p:nvSpPr>
          <p:spPr>
            <a:xfrm flipV="1">
              <a:off x="7054071" y="5606401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等腰三角形 240">
              <a:extLst>
                <a:ext uri="{FF2B5EF4-FFF2-40B4-BE49-F238E27FC236}">
                  <a16:creationId xmlns:a16="http://schemas.microsoft.com/office/drawing/2014/main" id="{13C02860-020F-4E6D-899A-ACFBDD8F9EDF}"/>
                </a:ext>
              </a:extLst>
            </p:cNvPr>
            <p:cNvSpPr/>
            <p:nvPr/>
          </p:nvSpPr>
          <p:spPr>
            <a:xfrm flipV="1">
              <a:off x="9200186" y="5617905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等腰三角形 241">
              <a:extLst>
                <a:ext uri="{FF2B5EF4-FFF2-40B4-BE49-F238E27FC236}">
                  <a16:creationId xmlns:a16="http://schemas.microsoft.com/office/drawing/2014/main" id="{520D3BC0-579A-4857-B933-57A2343327C4}"/>
                </a:ext>
              </a:extLst>
            </p:cNvPr>
            <p:cNvSpPr/>
            <p:nvPr/>
          </p:nvSpPr>
          <p:spPr>
            <a:xfrm flipV="1">
              <a:off x="9905614" y="5613691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等腰三角形 242">
              <a:extLst>
                <a:ext uri="{FF2B5EF4-FFF2-40B4-BE49-F238E27FC236}">
                  <a16:creationId xmlns:a16="http://schemas.microsoft.com/office/drawing/2014/main" id="{E612AEE2-F19B-4CBC-A965-D7947C890C9B}"/>
                </a:ext>
              </a:extLst>
            </p:cNvPr>
            <p:cNvSpPr/>
            <p:nvPr/>
          </p:nvSpPr>
          <p:spPr>
            <a:xfrm flipV="1">
              <a:off x="10633741" y="5627495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等腰三角形 243">
              <a:extLst>
                <a:ext uri="{FF2B5EF4-FFF2-40B4-BE49-F238E27FC236}">
                  <a16:creationId xmlns:a16="http://schemas.microsoft.com/office/drawing/2014/main" id="{259C79BC-6E83-49ED-9F38-7F1F318C1F20}"/>
                </a:ext>
              </a:extLst>
            </p:cNvPr>
            <p:cNvSpPr/>
            <p:nvPr/>
          </p:nvSpPr>
          <p:spPr>
            <a:xfrm flipV="1">
              <a:off x="11364569" y="5623281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等腰三角形 244">
              <a:extLst>
                <a:ext uri="{FF2B5EF4-FFF2-40B4-BE49-F238E27FC236}">
                  <a16:creationId xmlns:a16="http://schemas.microsoft.com/office/drawing/2014/main" id="{E977499B-150D-418D-B02A-CE76D0E89F0F}"/>
                </a:ext>
              </a:extLst>
            </p:cNvPr>
            <p:cNvSpPr/>
            <p:nvPr/>
          </p:nvSpPr>
          <p:spPr>
            <a:xfrm rot="16200000" flipV="1">
              <a:off x="7514469" y="5895148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38876194-A90A-4208-949F-4E67AFB7E6AA}"/>
                </a:ext>
              </a:extLst>
            </p:cNvPr>
            <p:cNvSpPr/>
            <p:nvPr/>
          </p:nvSpPr>
          <p:spPr>
            <a:xfrm rot="5400000" flipH="1" flipV="1">
              <a:off x="8836751" y="5895147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1EDFA3AF-BC4C-411A-8E36-7179AB84F131}"/>
                </a:ext>
              </a:extLst>
            </p:cNvPr>
            <p:cNvSpPr/>
            <p:nvPr/>
          </p:nvSpPr>
          <p:spPr>
            <a:xfrm rot="5400000" flipH="1" flipV="1">
              <a:off x="10322169" y="5895147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6EEB2B4E-FB0E-4AAE-9A4B-0EE6D2ED2DCD}"/>
                </a:ext>
              </a:extLst>
            </p:cNvPr>
            <p:cNvSpPr/>
            <p:nvPr/>
          </p:nvSpPr>
          <p:spPr>
            <a:xfrm rot="5400000">
              <a:off x="9164156" y="584376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4286C01B-594C-4989-8D2C-F8C0919433C6}"/>
                </a:ext>
              </a:extLst>
            </p:cNvPr>
            <p:cNvSpPr/>
            <p:nvPr/>
          </p:nvSpPr>
          <p:spPr>
            <a:xfrm rot="5400000">
              <a:off x="9888623" y="58573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F6799970-039F-4961-B726-D88310A864A0}"/>
                </a:ext>
              </a:extLst>
            </p:cNvPr>
            <p:cNvSpPr/>
            <p:nvPr/>
          </p:nvSpPr>
          <p:spPr>
            <a:xfrm rot="5400000">
              <a:off x="10613090" y="58573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7D058A62-978B-45FB-8AA0-D1B7EF101122}"/>
                </a:ext>
              </a:extLst>
            </p:cNvPr>
            <p:cNvSpPr/>
            <p:nvPr/>
          </p:nvSpPr>
          <p:spPr>
            <a:xfrm rot="5400000">
              <a:off x="11337630" y="585691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等腰三角形 251">
              <a:extLst>
                <a:ext uri="{FF2B5EF4-FFF2-40B4-BE49-F238E27FC236}">
                  <a16:creationId xmlns:a16="http://schemas.microsoft.com/office/drawing/2014/main" id="{1EB42DA3-7F6B-45E5-9E7E-21A6EECE2C88}"/>
                </a:ext>
              </a:extLst>
            </p:cNvPr>
            <p:cNvSpPr/>
            <p:nvPr/>
          </p:nvSpPr>
          <p:spPr>
            <a:xfrm rot="5400000" flipH="1" flipV="1">
              <a:off x="9559002" y="5895147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等腰三角形 252">
              <a:extLst>
                <a:ext uri="{FF2B5EF4-FFF2-40B4-BE49-F238E27FC236}">
                  <a16:creationId xmlns:a16="http://schemas.microsoft.com/office/drawing/2014/main" id="{ECB9494B-076E-4BD4-9250-3631E1F5AB88}"/>
                </a:ext>
              </a:extLst>
            </p:cNvPr>
            <p:cNvSpPr/>
            <p:nvPr/>
          </p:nvSpPr>
          <p:spPr>
            <a:xfrm rot="5400000" flipH="1" flipV="1">
              <a:off x="11011866" y="5884797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7E43A0CD-736A-45B8-805D-FC50F8E65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92885" y="5508816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AA5289A4-02C0-467C-957C-E576E4B6CA8D}"/>
                </a:ext>
              </a:extLst>
            </p:cNvPr>
            <p:cNvCxnSpPr>
              <a:cxnSpLocks/>
            </p:cNvCxnSpPr>
            <p:nvPr/>
          </p:nvCxnSpPr>
          <p:spPr>
            <a:xfrm>
              <a:off x="8614044" y="5498656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等腰三角形 255">
              <a:extLst>
                <a:ext uri="{FF2B5EF4-FFF2-40B4-BE49-F238E27FC236}">
                  <a16:creationId xmlns:a16="http://schemas.microsoft.com/office/drawing/2014/main" id="{EB02E620-6F06-4A87-8DD1-A1DC4653F836}"/>
                </a:ext>
              </a:extLst>
            </p:cNvPr>
            <p:cNvSpPr/>
            <p:nvPr/>
          </p:nvSpPr>
          <p:spPr>
            <a:xfrm flipV="1">
              <a:off x="7824348" y="5627928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E6534F24-346D-42B2-BD25-0B3732F15FDD}"/>
                </a:ext>
              </a:extLst>
            </p:cNvPr>
            <p:cNvSpPr/>
            <p:nvPr/>
          </p:nvSpPr>
          <p:spPr>
            <a:xfrm rot="5400000">
              <a:off x="7803697" y="58577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03F526A5-DDBE-433E-87EE-0C903A1A7FED}"/>
                </a:ext>
              </a:extLst>
            </p:cNvPr>
            <p:cNvSpPr/>
            <p:nvPr/>
          </p:nvSpPr>
          <p:spPr>
            <a:xfrm rot="5400000">
              <a:off x="8528237" y="58573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等腰三角形 260">
              <a:extLst>
                <a:ext uri="{FF2B5EF4-FFF2-40B4-BE49-F238E27FC236}">
                  <a16:creationId xmlns:a16="http://schemas.microsoft.com/office/drawing/2014/main" id="{28863949-1DC7-4437-9B60-294826C8C44D}"/>
                </a:ext>
              </a:extLst>
            </p:cNvPr>
            <p:cNvSpPr/>
            <p:nvPr/>
          </p:nvSpPr>
          <p:spPr>
            <a:xfrm rot="16200000" flipV="1">
              <a:off x="8216433" y="5888923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7985B99-CDB6-4368-9F99-DC167890585F}"/>
              </a:ext>
            </a:extLst>
          </p:cNvPr>
          <p:cNvSpPr txBox="1"/>
          <p:nvPr/>
        </p:nvSpPr>
        <p:spPr>
          <a:xfrm>
            <a:off x="8597274" y="26333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张量收缩</a:t>
            </a: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E66B1D7B-D101-43B1-BE33-4DDDD3053AEB}"/>
              </a:ext>
            </a:extLst>
          </p:cNvPr>
          <p:cNvSpPr txBox="1"/>
          <p:nvPr/>
        </p:nvSpPr>
        <p:spPr>
          <a:xfrm>
            <a:off x="9570494" y="37098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中心正交化</a:t>
            </a:r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5CE0E874-3704-45E8-BA39-468A4D3DE9AE}"/>
              </a:ext>
            </a:extLst>
          </p:cNvPr>
          <p:cNvSpPr txBox="1"/>
          <p:nvPr/>
        </p:nvSpPr>
        <p:spPr>
          <a:xfrm>
            <a:off x="9570494" y="481487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分解与裁剪</a:t>
            </a:r>
          </a:p>
        </p:txBody>
      </p: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E3058A29-C215-43DB-A6CB-8916B9BD6DE4}"/>
              </a:ext>
            </a:extLst>
          </p:cNvPr>
          <p:cNvGrpSpPr/>
          <p:nvPr/>
        </p:nvGrpSpPr>
        <p:grpSpPr>
          <a:xfrm>
            <a:off x="2347208" y="5900954"/>
            <a:ext cx="3028499" cy="606991"/>
            <a:chOff x="2054792" y="6075918"/>
            <a:chExt cx="3028499" cy="606991"/>
          </a:xfrm>
        </p:grpSpPr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EB5E6651-3CDF-4E34-B260-4262CC6CCF13}"/>
                </a:ext>
              </a:extLst>
            </p:cNvPr>
            <p:cNvGrpSpPr/>
            <p:nvPr/>
          </p:nvGrpSpPr>
          <p:grpSpPr>
            <a:xfrm>
              <a:off x="2171166" y="6075918"/>
              <a:ext cx="2795751" cy="606991"/>
              <a:chOff x="2171166" y="6021474"/>
              <a:chExt cx="2795751" cy="750166"/>
            </a:xfrm>
          </p:grpSpPr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B550191E-016A-47E3-97C6-D0655072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66" y="6021474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>
                <a:extLst>
                  <a:ext uri="{FF2B5EF4-FFF2-40B4-BE49-F238E27FC236}">
                    <a16:creationId xmlns:a16="http://schemas.microsoft.com/office/drawing/2014/main" id="{29C1B34C-D247-4BFB-9BD4-48F29F4C0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6662" y="6021474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E9A33597-BC0A-409F-8EEA-DE7044BBF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337" y="6028212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658DAF11-CFC9-4FD8-9D8F-5E41DC94D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4833" y="6028212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ABD1FB0F-337A-46BA-8B1F-19F67DA15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5925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4250E016-6838-4039-AB13-96247DE70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1421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D0C5617A-817B-4F58-9DFB-5250C7DA8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917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E5B721A1-EAFA-4A39-AC09-271B62FE5406}"/>
                </a:ext>
              </a:extLst>
            </p:cNvPr>
            <p:cNvSpPr/>
            <p:nvPr/>
          </p:nvSpPr>
          <p:spPr>
            <a:xfrm rot="5400000">
              <a:off x="2520288" y="6267090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D8BACE8E-FB19-47F1-8E8A-A7C43DAC83D3}"/>
                </a:ext>
              </a:extLst>
            </p:cNvPr>
            <p:cNvSpPr/>
            <p:nvPr/>
          </p:nvSpPr>
          <p:spPr>
            <a:xfrm rot="5400000">
              <a:off x="2985784" y="6267090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203B2CC1-90DF-4AF8-A251-38088AAB1BF9}"/>
                </a:ext>
              </a:extLst>
            </p:cNvPr>
            <p:cNvCxnSpPr>
              <a:cxnSpLocks/>
              <a:stCxn id="294" idx="0"/>
              <a:endCxn id="292" idx="0"/>
            </p:cNvCxnSpPr>
            <p:nvPr/>
          </p:nvCxnSpPr>
          <p:spPr>
            <a:xfrm flipH="1">
              <a:off x="2287540" y="6382569"/>
              <a:ext cx="2795751" cy="179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4EDABE16-2082-41B4-AAAE-CA0B78041F80}"/>
                </a:ext>
              </a:extLst>
            </p:cNvPr>
            <p:cNvSpPr/>
            <p:nvPr/>
          </p:nvSpPr>
          <p:spPr>
            <a:xfrm rot="5400000">
              <a:off x="2054792" y="6267985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DD03C94C-7575-4AF4-9F73-D60A984279C5}"/>
                </a:ext>
              </a:extLst>
            </p:cNvPr>
            <p:cNvSpPr/>
            <p:nvPr/>
          </p:nvSpPr>
          <p:spPr>
            <a:xfrm rot="5400000">
              <a:off x="4850543" y="6266195"/>
              <a:ext cx="232748" cy="23274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14FA3506-40EA-4BAF-815C-F2C75EBEB941}"/>
                </a:ext>
              </a:extLst>
            </p:cNvPr>
            <p:cNvSpPr/>
            <p:nvPr/>
          </p:nvSpPr>
          <p:spPr>
            <a:xfrm rot="5400000">
              <a:off x="3451280" y="6267090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58A81354-C6A8-4D2D-8CDD-DCF7DCC7E9E4}"/>
                </a:ext>
              </a:extLst>
            </p:cNvPr>
            <p:cNvSpPr/>
            <p:nvPr/>
          </p:nvSpPr>
          <p:spPr>
            <a:xfrm rot="5400000">
              <a:off x="3919551" y="6266195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2783E1D0-F85D-4D0D-AA28-D991A0EC0118}"/>
                </a:ext>
              </a:extLst>
            </p:cNvPr>
            <p:cNvSpPr/>
            <p:nvPr/>
          </p:nvSpPr>
          <p:spPr>
            <a:xfrm rot="5400000">
              <a:off x="4385047" y="6266195"/>
              <a:ext cx="232748" cy="232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1" name="箭头: 下 310">
            <a:extLst>
              <a:ext uri="{FF2B5EF4-FFF2-40B4-BE49-F238E27FC236}">
                <a16:creationId xmlns:a16="http://schemas.microsoft.com/office/drawing/2014/main" id="{2B3E68FB-6015-4FD3-AE16-84277F3B9389}"/>
              </a:ext>
            </a:extLst>
          </p:cNvPr>
          <p:cNvSpPr/>
          <p:nvPr/>
        </p:nvSpPr>
        <p:spPr>
          <a:xfrm>
            <a:off x="3620344" y="5622105"/>
            <a:ext cx="353695" cy="21033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A950DC7-5EA0-47A4-8A27-9F7DF954BB94}"/>
                  </a:ext>
                </a:extLst>
              </p:cNvPr>
              <p:cNvSpPr/>
              <p:nvPr/>
            </p:nvSpPr>
            <p:spPr>
              <a:xfrm>
                <a:off x="1110898" y="4587797"/>
                <a:ext cx="1340174" cy="426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A950DC7-5EA0-47A4-8A27-9F7DF954B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898" y="4587797"/>
                <a:ext cx="1340174" cy="426976"/>
              </a:xfrm>
              <a:prstGeom prst="rect">
                <a:avLst/>
              </a:prstGeom>
              <a:blipFill>
                <a:blip r:embed="rId3"/>
                <a:stretch>
                  <a:fillRect t="-72857" r="-2273" b="-8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矩形 312">
            <a:extLst>
              <a:ext uri="{FF2B5EF4-FFF2-40B4-BE49-F238E27FC236}">
                <a16:creationId xmlns:a16="http://schemas.microsoft.com/office/drawing/2014/main" id="{AC8210B8-3F03-490A-861B-F1F81F9FC3D9}"/>
              </a:ext>
            </a:extLst>
          </p:cNvPr>
          <p:cNvSpPr/>
          <p:nvPr/>
        </p:nvSpPr>
        <p:spPr>
          <a:xfrm>
            <a:off x="1483444" y="601386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MPO</a:t>
            </a:r>
            <a:endParaRPr lang="zh-CN" altLang="en-US" dirty="0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405770CA-C1FC-4B34-B427-18DC35756790}"/>
              </a:ext>
            </a:extLst>
          </p:cNvPr>
          <p:cNvSpPr/>
          <p:nvPr/>
        </p:nvSpPr>
        <p:spPr>
          <a:xfrm>
            <a:off x="6758229" y="5991686"/>
            <a:ext cx="4867045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2000" b="1" dirty="0"/>
              <a:t>练习</a:t>
            </a:r>
            <a:r>
              <a:rPr lang="zh-CN" altLang="en-US" sz="2000" dirty="0"/>
              <a:t>：编写程序，在给定哈密顿量的情况下，获得演化算符</a:t>
            </a:r>
            <a:r>
              <a:rPr lang="en-US" altLang="zh-CN" sz="2000" dirty="0"/>
              <a:t>MPO</a:t>
            </a:r>
            <a:r>
              <a:rPr lang="zh-CN" altLang="en-US" sz="2000" dirty="0"/>
              <a:t>表示中的各个张量</a:t>
            </a:r>
            <a:endParaRPr lang="en-US" altLang="zh-CN" sz="2000" dirty="0"/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ECF653A5-6ECE-4DC5-A1E6-9EC342ED05D6}"/>
              </a:ext>
            </a:extLst>
          </p:cNvPr>
          <p:cNvSpPr/>
          <p:nvPr/>
        </p:nvSpPr>
        <p:spPr>
          <a:xfrm>
            <a:off x="9256034" y="195594"/>
            <a:ext cx="2696595" cy="14773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MatrixProductState.py</a:t>
            </a:r>
            <a:r>
              <a:rPr lang="zh-CN" altLang="en-US" dirty="0"/>
              <a:t>中，</a:t>
            </a:r>
            <a:r>
              <a:rPr lang="en-US" altLang="zh-CN" dirty="0"/>
              <a:t>OBCMPS</a:t>
            </a:r>
            <a:r>
              <a:rPr lang="zh-CN" altLang="en-US" dirty="0"/>
              <a:t>类的成员函数</a:t>
            </a:r>
            <a:r>
              <a:rPr lang="en-US" altLang="zh-CN" dirty="0" err="1"/>
              <a:t>evolve_and_truncate_two_body_nn_gate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85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F92766-9832-4E60-9CE8-8934D39FA4A8}"/>
              </a:ext>
            </a:extLst>
          </p:cNvPr>
          <p:cNvGrpSpPr/>
          <p:nvPr/>
        </p:nvGrpSpPr>
        <p:grpSpPr>
          <a:xfrm>
            <a:off x="3708122" y="5878459"/>
            <a:ext cx="4357213" cy="758298"/>
            <a:chOff x="3708122" y="6144539"/>
            <a:chExt cx="4357213" cy="49221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191DCE0-88DC-4ACF-BEA9-34EF9D69DD9B}"/>
                </a:ext>
              </a:extLst>
            </p:cNvPr>
            <p:cNvCxnSpPr>
              <a:cxnSpLocks/>
            </p:cNvCxnSpPr>
            <p:nvPr/>
          </p:nvCxnSpPr>
          <p:spPr>
            <a:xfrm>
              <a:off x="3708122" y="6144539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7D09367-F7EE-416A-BEC5-01B508D75B68}"/>
                </a:ext>
              </a:extLst>
            </p:cNvPr>
            <p:cNvCxnSpPr>
              <a:cxnSpLocks/>
            </p:cNvCxnSpPr>
            <p:nvPr/>
          </p:nvCxnSpPr>
          <p:spPr>
            <a:xfrm>
              <a:off x="5886628" y="617587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46C5E9C-E939-4F97-96EB-DF0014EFBDCD}"/>
                </a:ext>
              </a:extLst>
            </p:cNvPr>
            <p:cNvCxnSpPr>
              <a:cxnSpLocks/>
            </p:cNvCxnSpPr>
            <p:nvPr/>
          </p:nvCxnSpPr>
          <p:spPr>
            <a:xfrm>
              <a:off x="6616248" y="616571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530CB17-A39F-4464-B860-2DD56D6E98E9}"/>
                </a:ext>
              </a:extLst>
            </p:cNvPr>
            <p:cNvCxnSpPr>
              <a:cxnSpLocks/>
            </p:cNvCxnSpPr>
            <p:nvPr/>
          </p:nvCxnSpPr>
          <p:spPr>
            <a:xfrm>
              <a:off x="7335715" y="616030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FF88DEC-C3F4-4E24-90E6-12D139B6299D}"/>
                </a:ext>
              </a:extLst>
            </p:cNvPr>
            <p:cNvCxnSpPr>
              <a:cxnSpLocks/>
            </p:cNvCxnSpPr>
            <p:nvPr/>
          </p:nvCxnSpPr>
          <p:spPr>
            <a:xfrm>
              <a:off x="8065335" y="615014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E8264C-8D0E-4B48-B19E-E3362724AA07}"/>
                </a:ext>
              </a:extLst>
            </p:cNvPr>
            <p:cNvCxnSpPr>
              <a:cxnSpLocks/>
            </p:cNvCxnSpPr>
            <p:nvPr/>
          </p:nvCxnSpPr>
          <p:spPr>
            <a:xfrm>
              <a:off x="4427789" y="617046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267AE24-72ED-4E99-AC47-E6DE570C66C9}"/>
                </a:ext>
              </a:extLst>
            </p:cNvPr>
            <p:cNvCxnSpPr>
              <a:cxnSpLocks/>
            </p:cNvCxnSpPr>
            <p:nvPr/>
          </p:nvCxnSpPr>
          <p:spPr>
            <a:xfrm>
              <a:off x="5157409" y="6160302"/>
              <a:ext cx="0" cy="460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/>
              <p:nvPr/>
            </p:nvSpPr>
            <p:spPr>
              <a:xfrm>
                <a:off x="827472" y="1282381"/>
                <a:ext cx="10598640" cy="446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TEBD</a:t>
                </a:r>
                <a:r>
                  <a:rPr lang="zh-CN" altLang="en-US" sz="2400" dirty="0"/>
                  <a:t>算法计算基态的思路是退火，</a:t>
                </a:r>
                <a:r>
                  <a:rPr lang="zh-CN" altLang="en-US" sz="2400" b="1" dirty="0"/>
                  <a:t>密度矩阵重整化群（</a:t>
                </a:r>
                <a:r>
                  <a:rPr lang="en-US" altLang="zh-CN" sz="2400" b="1" dirty="0"/>
                  <a:t>DMRG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采取的是另一种思路是：基于最大本征态求解对应的最优化问题，即求解如下</a:t>
                </a:r>
                <a:r>
                  <a:rPr lang="zh-CN" altLang="en-US" sz="2400" b="1" dirty="0"/>
                  <a:t>极小化问题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当哈密顿量为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每一项对应的张量网络图形表示如下（下图以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sz="2400" dirty="0"/>
                  <a:t>为例）：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1282381"/>
                <a:ext cx="10598640" cy="4461158"/>
              </a:xfrm>
              <a:prstGeom prst="rect">
                <a:avLst/>
              </a:prstGeom>
              <a:blipFill>
                <a:blip r:embed="rId2"/>
                <a:stretch>
                  <a:fillRect l="-806" r="-748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78EB3C-B57C-47DC-AB7A-BDC2F8C82B6A}"/>
              </a:ext>
            </a:extLst>
          </p:cNvPr>
          <p:cNvGrpSpPr/>
          <p:nvPr/>
        </p:nvGrpSpPr>
        <p:grpSpPr>
          <a:xfrm>
            <a:off x="9966342" y="2645845"/>
            <a:ext cx="1538655" cy="1923771"/>
            <a:chOff x="9966342" y="3074470"/>
            <a:chExt cx="1538655" cy="192377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9492C6-5F11-46C8-9DAD-069BD5F8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342" y="3074470"/>
              <a:ext cx="1538655" cy="1538655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EC51278-018E-4841-B941-E3C2CAF6BBF0}"/>
                </a:ext>
              </a:extLst>
            </p:cNvPr>
            <p:cNvSpPr txBox="1"/>
            <p:nvPr/>
          </p:nvSpPr>
          <p:spPr>
            <a:xfrm>
              <a:off x="10112742" y="4628909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S. R. White</a:t>
              </a:r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B346EA5-7BB1-47B3-B529-13AFAC1DA897}"/>
              </a:ext>
            </a:extLst>
          </p:cNvPr>
          <p:cNvSpPr txBox="1"/>
          <p:nvPr/>
        </p:nvSpPr>
        <p:spPr>
          <a:xfrm>
            <a:off x="5681833" y="635902"/>
            <a:ext cx="2206053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PRL 69, 2863 (1992)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42CAAA-A082-4D22-88AA-5C6D383D940A}"/>
              </a:ext>
            </a:extLst>
          </p:cNvPr>
          <p:cNvCxnSpPr>
            <a:cxnSpLocks/>
            <a:stCxn id="21" idx="4"/>
            <a:endCxn id="17" idx="4"/>
          </p:cNvCxnSpPr>
          <p:nvPr/>
        </p:nvCxnSpPr>
        <p:spPr>
          <a:xfrm flipH="1" flipV="1">
            <a:off x="3615524" y="6605423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C31A5C8-8F7A-412D-817C-1C35CD061422}"/>
              </a:ext>
            </a:extLst>
          </p:cNvPr>
          <p:cNvSpPr/>
          <p:nvPr/>
        </p:nvSpPr>
        <p:spPr>
          <a:xfrm rot="5400000">
            <a:off x="5069304" y="6513124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6784FB-DEB0-44B2-A72B-45C591F23956}"/>
              </a:ext>
            </a:extLst>
          </p:cNvPr>
          <p:cNvSpPr/>
          <p:nvPr/>
        </p:nvSpPr>
        <p:spPr>
          <a:xfrm rot="5400000">
            <a:off x="5796194" y="649954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0C507BE-8089-451A-AE27-55148749D8A4}"/>
              </a:ext>
            </a:extLst>
          </p:cNvPr>
          <p:cNvSpPr/>
          <p:nvPr/>
        </p:nvSpPr>
        <p:spPr>
          <a:xfrm rot="5400000">
            <a:off x="3615524" y="6511560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B0F76DF-174F-4043-9A64-15FC7D819E6E}"/>
              </a:ext>
            </a:extLst>
          </p:cNvPr>
          <p:cNvSpPr/>
          <p:nvPr/>
        </p:nvSpPr>
        <p:spPr>
          <a:xfrm rot="5400000">
            <a:off x="4342414" y="651593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412CBBE-998E-498E-8D2C-59DFF7445C14}"/>
              </a:ext>
            </a:extLst>
          </p:cNvPr>
          <p:cNvSpPr/>
          <p:nvPr/>
        </p:nvSpPr>
        <p:spPr>
          <a:xfrm rot="5400000">
            <a:off x="6520661" y="65131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885C217-2F25-48FD-95E8-1CD0D757F93B}"/>
              </a:ext>
            </a:extLst>
          </p:cNvPr>
          <p:cNvSpPr/>
          <p:nvPr/>
        </p:nvSpPr>
        <p:spPr>
          <a:xfrm rot="5400000">
            <a:off x="7245128" y="65131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1D01539-6CAF-42F4-8518-008F24F65399}"/>
              </a:ext>
            </a:extLst>
          </p:cNvPr>
          <p:cNvSpPr/>
          <p:nvPr/>
        </p:nvSpPr>
        <p:spPr>
          <a:xfrm rot="5400000">
            <a:off x="7969668" y="6512689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DE94D48-0869-46D9-AE37-43D8151E3CC8}"/>
              </a:ext>
            </a:extLst>
          </p:cNvPr>
          <p:cNvCxnSpPr>
            <a:cxnSpLocks/>
            <a:stCxn id="29" idx="4"/>
            <a:endCxn id="25" idx="4"/>
          </p:cNvCxnSpPr>
          <p:nvPr/>
        </p:nvCxnSpPr>
        <p:spPr>
          <a:xfrm flipH="1" flipV="1">
            <a:off x="3619122" y="5919756"/>
            <a:ext cx="4354144" cy="1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C1278AF-9EDF-4735-9AAE-F6CB5852E0D8}"/>
              </a:ext>
            </a:extLst>
          </p:cNvPr>
          <p:cNvSpPr/>
          <p:nvPr/>
        </p:nvSpPr>
        <p:spPr>
          <a:xfrm rot="5400000">
            <a:off x="5072902" y="5827457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63A67BA-A5E7-4EFB-9C6B-EB3D72A33A4E}"/>
              </a:ext>
            </a:extLst>
          </p:cNvPr>
          <p:cNvSpPr/>
          <p:nvPr/>
        </p:nvSpPr>
        <p:spPr>
          <a:xfrm rot="5400000">
            <a:off x="5799792" y="581387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AD30D7B-3062-43DA-B4F9-79AE6C5F4117}"/>
              </a:ext>
            </a:extLst>
          </p:cNvPr>
          <p:cNvSpPr/>
          <p:nvPr/>
        </p:nvSpPr>
        <p:spPr>
          <a:xfrm rot="5400000">
            <a:off x="3619122" y="5825893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E53BE62-DDD5-4784-833D-07AEC75F9038}"/>
              </a:ext>
            </a:extLst>
          </p:cNvPr>
          <p:cNvSpPr/>
          <p:nvPr/>
        </p:nvSpPr>
        <p:spPr>
          <a:xfrm rot="5400000">
            <a:off x="4346012" y="5830266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E19270-73DD-44C3-95D2-DCD292A14312}"/>
              </a:ext>
            </a:extLst>
          </p:cNvPr>
          <p:cNvSpPr/>
          <p:nvPr/>
        </p:nvSpPr>
        <p:spPr>
          <a:xfrm rot="5400000">
            <a:off x="6524259" y="582745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0DCFA2D-742F-4E25-83CD-6EB20CC56745}"/>
              </a:ext>
            </a:extLst>
          </p:cNvPr>
          <p:cNvSpPr/>
          <p:nvPr/>
        </p:nvSpPr>
        <p:spPr>
          <a:xfrm rot="5400000">
            <a:off x="7248726" y="582745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82A7359-7E88-4C28-8D75-60F3F8B819FD}"/>
              </a:ext>
            </a:extLst>
          </p:cNvPr>
          <p:cNvSpPr/>
          <p:nvPr/>
        </p:nvSpPr>
        <p:spPr>
          <a:xfrm rot="5400000">
            <a:off x="7973266" y="5827022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DCC74F1-6189-4184-A9B5-5E73F042F0C3}"/>
              </a:ext>
            </a:extLst>
          </p:cNvPr>
          <p:cNvSpPr/>
          <p:nvPr/>
        </p:nvSpPr>
        <p:spPr>
          <a:xfrm>
            <a:off x="4344094" y="6136822"/>
            <a:ext cx="912935" cy="24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4D30905-9360-4ED5-ACEF-2AE397451BE7}"/>
                  </a:ext>
                </a:extLst>
              </p:cNvPr>
              <p:cNvSpPr/>
              <p:nvPr/>
            </p:nvSpPr>
            <p:spPr>
              <a:xfrm>
                <a:off x="5213598" y="6056479"/>
                <a:ext cx="607089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4D30905-9360-4ED5-ACEF-2AE397451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98" y="6056479"/>
                <a:ext cx="607089" cy="376770"/>
              </a:xfrm>
              <a:prstGeom prst="rect">
                <a:avLst/>
              </a:prstGeom>
              <a:blipFill>
                <a:blip r:embed="rId4"/>
                <a:stretch>
                  <a:fillRect t="-1639" r="-9000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66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7499" y="20890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/>
              <p:nvPr/>
            </p:nvSpPr>
            <p:spPr>
              <a:xfrm>
                <a:off x="837499" y="819964"/>
                <a:ext cx="10598640" cy="2525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DMRG</a:t>
                </a:r>
                <a:r>
                  <a:rPr lang="zh-CN" altLang="en-US" sz="2400" dirty="0"/>
                  <a:t>的策略是更新各个张量，使能量达到极小，具体的更新策略不唯一。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在</a:t>
                </a:r>
                <a:r>
                  <a:rPr lang="zh-CN" altLang="en-US" sz="2400" b="1" dirty="0"/>
                  <a:t>单点（</a:t>
                </a:r>
                <a:r>
                  <a:rPr lang="en-US" altLang="zh-CN" sz="2400" b="1" dirty="0"/>
                  <a:t>one-site</a:t>
                </a:r>
                <a:r>
                  <a:rPr lang="zh-CN" altLang="en-US" sz="2400" b="1" dirty="0"/>
                  <a:t>）</a:t>
                </a:r>
                <a:r>
                  <a:rPr lang="en-US" altLang="zh-CN" sz="2400" b="1" dirty="0"/>
                  <a:t>DMRG</a:t>
                </a:r>
                <a:r>
                  <a:rPr lang="zh-CN" altLang="en-US" sz="2400" dirty="0"/>
                  <a:t>中，每次更新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中的一个张量，其余张量看成是给定的参数。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下面，我们将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单个张量的优化问题等价为局域矩阵最大本征问题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以更新第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个张量为例，定义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有效哈密顿量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为如下项的求和：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99" y="819964"/>
                <a:ext cx="10598640" cy="2525435"/>
              </a:xfrm>
              <a:prstGeom prst="rect">
                <a:avLst/>
              </a:prstGeom>
              <a:blipFill>
                <a:blip r:embed="rId2"/>
                <a:stretch>
                  <a:fillRect l="-748" r="-173" b="-4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163F09A1-509B-4A0A-B914-6362F98F4B1E}"/>
              </a:ext>
            </a:extLst>
          </p:cNvPr>
          <p:cNvGrpSpPr/>
          <p:nvPr/>
        </p:nvGrpSpPr>
        <p:grpSpPr>
          <a:xfrm>
            <a:off x="236157" y="3429000"/>
            <a:ext cx="11719686" cy="3278454"/>
            <a:chOff x="236157" y="1179835"/>
            <a:chExt cx="11719686" cy="3278454"/>
          </a:xfrm>
        </p:grpSpPr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E5C4481F-7AEF-4B6D-A609-5CAE5FCCC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605" y="4366757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0376DFDC-F79F-4E9E-B469-5C7FA4A7D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9687" y="433877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17DD94EE-8F96-4E3E-BF6C-0D0F7D997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4696" y="3158650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8264C692-F9CE-43D8-B851-120370665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3285" y="197852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583BB8FF-E4E8-4710-B1D3-62BE9F182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811" y="318003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98E0465B-84E7-425E-9ED7-61715C8F4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09" y="1975277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E115F707-EA67-4FBE-9EF7-D32C172BBCAF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85" y="1247667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9E353E6C-0D5D-488D-B555-69BFB7A63FA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791" y="129593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EE50932F-AECC-4E28-96CF-7572BB0555EA}"/>
                </a:ext>
              </a:extLst>
            </p:cNvPr>
            <p:cNvCxnSpPr>
              <a:cxnSpLocks/>
            </p:cNvCxnSpPr>
            <p:nvPr/>
          </p:nvCxnSpPr>
          <p:spPr>
            <a:xfrm>
              <a:off x="4530411" y="128028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611EEBAA-79A3-4CD7-9A1E-1BF0B9E40D08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8" y="127195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83C8B4F4-5EE6-4AA8-B32F-D34F7704625E}"/>
                </a:ext>
              </a:extLst>
            </p:cNvPr>
            <p:cNvCxnSpPr>
              <a:cxnSpLocks/>
            </p:cNvCxnSpPr>
            <p:nvPr/>
          </p:nvCxnSpPr>
          <p:spPr>
            <a:xfrm>
              <a:off x="5979498" y="125629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5DA3DEFE-4D25-4D9D-BCD7-AF6996B371DD}"/>
                </a:ext>
              </a:extLst>
            </p:cNvPr>
            <p:cNvCxnSpPr>
              <a:cxnSpLocks/>
            </p:cNvCxnSpPr>
            <p:nvPr/>
          </p:nvCxnSpPr>
          <p:spPr>
            <a:xfrm>
              <a:off x="2341952" y="1370808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082FB143-B9F1-431C-8847-182CB1AD331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572" y="127195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53D85CF8-5D5E-46A4-8D53-B9FE5A8BF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2280" y="1288964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5DF538CD-18FD-45BF-9775-A9E21C535D6F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H="1">
              <a:off x="2602280" y="1975760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0E24E0EE-3360-472B-8EB4-7E9D071828E4}"/>
                </a:ext>
              </a:extLst>
            </p:cNvPr>
            <p:cNvSpPr/>
            <p:nvPr/>
          </p:nvSpPr>
          <p:spPr>
            <a:xfrm rot="5400000">
              <a:off x="2983467" y="188233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2460510D-BB22-46B6-BF16-84E6F0CDB7A8}"/>
                </a:ext>
              </a:extLst>
            </p:cNvPr>
            <p:cNvSpPr/>
            <p:nvPr/>
          </p:nvSpPr>
          <p:spPr>
            <a:xfrm rot="5400000">
              <a:off x="3710357" y="186875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733494C0-14FE-40E0-81C7-C182AB3A9B60}"/>
                </a:ext>
              </a:extLst>
            </p:cNvPr>
            <p:cNvSpPr/>
            <p:nvPr/>
          </p:nvSpPr>
          <p:spPr>
            <a:xfrm rot="5400000">
              <a:off x="1529687" y="188076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16970C76-9B0E-4747-B499-F92F349C91D3}"/>
                </a:ext>
              </a:extLst>
            </p:cNvPr>
            <p:cNvSpPr/>
            <p:nvPr/>
          </p:nvSpPr>
          <p:spPr>
            <a:xfrm rot="5400000">
              <a:off x="4434824" y="18823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B15F2B27-F8E6-4CAB-A479-4C0DC85F65B4}"/>
                </a:ext>
              </a:extLst>
            </p:cNvPr>
            <p:cNvSpPr/>
            <p:nvPr/>
          </p:nvSpPr>
          <p:spPr>
            <a:xfrm rot="5400000">
              <a:off x="5159291" y="18823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E67FC702-0A21-44B7-816E-52F41227E0AF}"/>
                </a:ext>
              </a:extLst>
            </p:cNvPr>
            <p:cNvSpPr/>
            <p:nvPr/>
          </p:nvSpPr>
          <p:spPr>
            <a:xfrm rot="5400000">
              <a:off x="5883831" y="188189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A25B9141-3CAC-494E-A3B7-3AAF43A09BD2}"/>
                </a:ext>
              </a:extLst>
            </p:cNvPr>
            <p:cNvCxnSpPr>
              <a:cxnSpLocks/>
              <a:endCxn id="291" idx="4"/>
            </p:cNvCxnSpPr>
            <p:nvPr/>
          </p:nvCxnSpPr>
          <p:spPr>
            <a:xfrm flipH="1">
              <a:off x="1533285" y="128896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00967B3C-BD63-4D07-9FE4-73AD98F4DD59}"/>
                </a:ext>
              </a:extLst>
            </p:cNvPr>
            <p:cNvSpPr/>
            <p:nvPr/>
          </p:nvSpPr>
          <p:spPr>
            <a:xfrm rot="5400000">
              <a:off x="2987065" y="119666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C4E88EE6-83BE-47AC-849B-9470AC7BC2E4}"/>
                </a:ext>
              </a:extLst>
            </p:cNvPr>
            <p:cNvSpPr/>
            <p:nvPr/>
          </p:nvSpPr>
          <p:spPr>
            <a:xfrm rot="5400000">
              <a:off x="3713955" y="118308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A6953143-C9AF-4623-897A-F864E5F941CD}"/>
                </a:ext>
              </a:extLst>
            </p:cNvPr>
            <p:cNvSpPr/>
            <p:nvPr/>
          </p:nvSpPr>
          <p:spPr>
            <a:xfrm rot="5400000">
              <a:off x="1533285" y="119510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C8D5B429-B1B2-41A6-9392-7FA9238C1208}"/>
                </a:ext>
              </a:extLst>
            </p:cNvPr>
            <p:cNvSpPr/>
            <p:nvPr/>
          </p:nvSpPr>
          <p:spPr>
            <a:xfrm rot="5400000">
              <a:off x="4438422" y="119666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11901224-6D8D-47A0-ACDF-2BFB47243EA9}"/>
                </a:ext>
              </a:extLst>
            </p:cNvPr>
            <p:cNvSpPr/>
            <p:nvPr/>
          </p:nvSpPr>
          <p:spPr>
            <a:xfrm rot="5400000">
              <a:off x="5162889" y="119666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42258D1-4B93-4A6D-8184-34666E999B95}"/>
                </a:ext>
              </a:extLst>
            </p:cNvPr>
            <p:cNvSpPr/>
            <p:nvPr/>
          </p:nvSpPr>
          <p:spPr>
            <a:xfrm rot="5400000">
              <a:off x="5887429" y="11962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矩形: 圆角 294">
              <a:extLst>
                <a:ext uri="{FF2B5EF4-FFF2-40B4-BE49-F238E27FC236}">
                  <a16:creationId xmlns:a16="http://schemas.microsoft.com/office/drawing/2014/main" id="{AC6FA663-8605-406B-9485-9CA025448286}"/>
                </a:ext>
              </a:extLst>
            </p:cNvPr>
            <p:cNvSpPr/>
            <p:nvPr/>
          </p:nvSpPr>
          <p:spPr>
            <a:xfrm>
              <a:off x="1537324" y="1515761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5B70EE8D-9801-4B57-99E9-F3215345DB6C}"/>
                    </a:ext>
                  </a:extLst>
                </p:cNvPr>
                <p:cNvSpPr/>
                <p:nvPr/>
              </p:nvSpPr>
              <p:spPr>
                <a:xfrm>
                  <a:off x="2376017" y="1443977"/>
                  <a:ext cx="601768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5B70EE8D-9801-4B57-99E9-F3215345D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017" y="1443977"/>
                  <a:ext cx="601768" cy="376770"/>
                </a:xfrm>
                <a:prstGeom prst="rect">
                  <a:avLst/>
                </a:prstGeom>
                <a:blipFill>
                  <a:blip r:embed="rId3"/>
                  <a:stretch>
                    <a:fillRect t="-1613"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FD1510FF-4371-4751-AD24-04DD5A5C24ED}"/>
                </a:ext>
              </a:extLst>
            </p:cNvPr>
            <p:cNvGrpSpPr/>
            <p:nvPr/>
          </p:nvGrpSpPr>
          <p:grpSpPr>
            <a:xfrm>
              <a:off x="6962409" y="1244419"/>
              <a:ext cx="4357213" cy="758298"/>
              <a:chOff x="3708122" y="6144539"/>
              <a:chExt cx="4357213" cy="492217"/>
            </a:xfrm>
          </p:grpSpPr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C489196E-32D8-4626-B77B-B1BA0EF92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2645C53E-A2EB-4E7A-A347-C145DCDA0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D2701B72-BCCA-433B-AC59-460AF8902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033F2150-5B96-4EB5-825E-FC86C7B5F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接连接符 421">
                <a:extLst>
                  <a:ext uri="{FF2B5EF4-FFF2-40B4-BE49-F238E27FC236}">
                    <a16:creationId xmlns:a16="http://schemas.microsoft.com/office/drawing/2014/main" id="{2C1BCC51-3224-447C-B889-22CA920D7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接连接符 422">
                <a:extLst>
                  <a:ext uri="{FF2B5EF4-FFF2-40B4-BE49-F238E27FC236}">
                    <a16:creationId xmlns:a16="http://schemas.microsoft.com/office/drawing/2014/main" id="{999D473A-01A2-41BC-9767-F5F8CAE07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224471"/>
                <a:ext cx="0" cy="331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>
                <a:extLst>
                  <a:ext uri="{FF2B5EF4-FFF2-40B4-BE49-F238E27FC236}">
                    <a16:creationId xmlns:a16="http://schemas.microsoft.com/office/drawing/2014/main" id="{982006A8-8F92-42CB-8C42-B98A271F3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A9AD7946-954E-4287-9E94-ED45BD77581F}"/>
                </a:ext>
              </a:extLst>
            </p:cNvPr>
            <p:cNvGrpSpPr/>
            <p:nvPr/>
          </p:nvGrpSpPr>
          <p:grpSpPr>
            <a:xfrm>
              <a:off x="7942404" y="1285716"/>
              <a:ext cx="3281552" cy="686796"/>
              <a:chOff x="4114800" y="3617137"/>
              <a:chExt cx="3102393" cy="686796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876845DC-3DB3-4F38-ADCF-B5318A39C8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4800" y="3617137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2E880BDA-9884-41AD-92F7-A164D27BC374}"/>
                  </a:ext>
                </a:extLst>
              </p:cNvPr>
              <p:cNvCxnSpPr>
                <a:cxnSpLocks/>
                <a:stCxn id="304" idx="4"/>
              </p:cNvCxnSpPr>
              <p:nvPr/>
            </p:nvCxnSpPr>
            <p:spPr>
              <a:xfrm flipH="1">
                <a:off x="4114800" y="4303933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338249C6-49CD-48B9-A689-18F9F229C1AC}"/>
                </a:ext>
              </a:extLst>
            </p:cNvPr>
            <p:cNvSpPr/>
            <p:nvPr/>
          </p:nvSpPr>
          <p:spPr>
            <a:xfrm rot="5400000">
              <a:off x="8323591" y="187908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202E89C5-204F-457B-8382-25FD59792FFE}"/>
                </a:ext>
              </a:extLst>
            </p:cNvPr>
            <p:cNvSpPr/>
            <p:nvPr/>
          </p:nvSpPr>
          <p:spPr>
            <a:xfrm rot="5400000">
              <a:off x="9050481" y="186550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07626B33-2086-4310-AC73-F7B1B296FE01}"/>
                </a:ext>
              </a:extLst>
            </p:cNvPr>
            <p:cNvSpPr/>
            <p:nvPr/>
          </p:nvSpPr>
          <p:spPr>
            <a:xfrm rot="5400000">
              <a:off x="6869811" y="187752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5DB13B1D-4C16-414A-BE08-E80460A9CE81}"/>
                </a:ext>
              </a:extLst>
            </p:cNvPr>
            <p:cNvSpPr/>
            <p:nvPr/>
          </p:nvSpPr>
          <p:spPr>
            <a:xfrm rot="5400000">
              <a:off x="9774948" y="18790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7C37CE19-31A2-426A-867B-040230A04E09}"/>
                </a:ext>
              </a:extLst>
            </p:cNvPr>
            <p:cNvSpPr/>
            <p:nvPr/>
          </p:nvSpPr>
          <p:spPr>
            <a:xfrm rot="5400000">
              <a:off x="10499415" y="18790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CD5DD5F5-6DE1-4C03-838E-F04A15A25F3C}"/>
                </a:ext>
              </a:extLst>
            </p:cNvPr>
            <p:cNvSpPr/>
            <p:nvPr/>
          </p:nvSpPr>
          <p:spPr>
            <a:xfrm rot="5400000">
              <a:off x="11223955" y="18786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2F39364E-2D6B-478B-B655-119FFD94714F}"/>
                </a:ext>
              </a:extLst>
            </p:cNvPr>
            <p:cNvCxnSpPr>
              <a:cxnSpLocks/>
              <a:endCxn id="308" idx="4"/>
            </p:cNvCxnSpPr>
            <p:nvPr/>
          </p:nvCxnSpPr>
          <p:spPr>
            <a:xfrm flipH="1">
              <a:off x="6873409" y="1285716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8DCE9E7D-28E2-4909-B3EA-BAAC76D7409C}"/>
                </a:ext>
              </a:extLst>
            </p:cNvPr>
            <p:cNvSpPr/>
            <p:nvPr/>
          </p:nvSpPr>
          <p:spPr>
            <a:xfrm rot="5400000">
              <a:off x="8327189" y="119341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62C4A26A-7E46-48AC-A05E-93FDDD9E08B8}"/>
                </a:ext>
              </a:extLst>
            </p:cNvPr>
            <p:cNvSpPr/>
            <p:nvPr/>
          </p:nvSpPr>
          <p:spPr>
            <a:xfrm rot="5400000">
              <a:off x="9054079" y="117983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7921544A-5C19-4C4E-B5D3-9BC5E0B55614}"/>
                </a:ext>
              </a:extLst>
            </p:cNvPr>
            <p:cNvSpPr/>
            <p:nvPr/>
          </p:nvSpPr>
          <p:spPr>
            <a:xfrm rot="5400000">
              <a:off x="6873409" y="119185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9D9625C2-660C-4457-A25F-A7419EDA63F0}"/>
                </a:ext>
              </a:extLst>
            </p:cNvPr>
            <p:cNvSpPr/>
            <p:nvPr/>
          </p:nvSpPr>
          <p:spPr>
            <a:xfrm rot="5400000">
              <a:off x="9778546" y="11934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0D3F9372-CA01-4697-BF82-0DC4EFC711BC}"/>
                </a:ext>
              </a:extLst>
            </p:cNvPr>
            <p:cNvSpPr/>
            <p:nvPr/>
          </p:nvSpPr>
          <p:spPr>
            <a:xfrm rot="5400000">
              <a:off x="10503013" y="11934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99DB8D4D-7599-476B-B33A-BF79472C591A}"/>
                </a:ext>
              </a:extLst>
            </p:cNvPr>
            <p:cNvSpPr/>
            <p:nvPr/>
          </p:nvSpPr>
          <p:spPr>
            <a:xfrm rot="5400000">
              <a:off x="11227553" y="11929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: 圆角 311">
              <a:extLst>
                <a:ext uri="{FF2B5EF4-FFF2-40B4-BE49-F238E27FC236}">
                  <a16:creationId xmlns:a16="http://schemas.microsoft.com/office/drawing/2014/main" id="{F41A325A-5E64-457A-9162-81642DEEEB83}"/>
                </a:ext>
              </a:extLst>
            </p:cNvPr>
            <p:cNvSpPr/>
            <p:nvPr/>
          </p:nvSpPr>
          <p:spPr>
            <a:xfrm>
              <a:off x="7598381" y="1502782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1C11D648-B521-4326-9CCD-7F8AC080AE25}"/>
                    </a:ext>
                  </a:extLst>
                </p:cNvPr>
                <p:cNvSpPr/>
                <p:nvPr/>
              </p:nvSpPr>
              <p:spPr>
                <a:xfrm>
                  <a:off x="8467885" y="1422439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1C11D648-B521-4326-9CCD-7F8AC080A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885" y="1422439"/>
                  <a:ext cx="607089" cy="376770"/>
                </a:xfrm>
                <a:prstGeom prst="rect">
                  <a:avLst/>
                </a:prstGeom>
                <a:blipFill>
                  <a:blip r:embed="rId4"/>
                  <a:stretch>
                    <a:fillRect t="-1613" r="-9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286A0915-D434-40A2-8B3D-CC5688FB6B6C}"/>
                </a:ext>
              </a:extLst>
            </p:cNvPr>
            <p:cNvCxnSpPr>
              <a:cxnSpLocks/>
            </p:cNvCxnSpPr>
            <p:nvPr/>
          </p:nvCxnSpPr>
          <p:spPr>
            <a:xfrm>
              <a:off x="1613696" y="2427792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DB976957-3724-442B-9AD6-9E495F668B92}"/>
                </a:ext>
              </a:extLst>
            </p:cNvPr>
            <p:cNvCxnSpPr>
              <a:cxnSpLocks/>
            </p:cNvCxnSpPr>
            <p:nvPr/>
          </p:nvCxnSpPr>
          <p:spPr>
            <a:xfrm>
              <a:off x="3792202" y="247606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DFD50DED-A941-4BE4-84F6-940E9FB1F4D2}"/>
                </a:ext>
              </a:extLst>
            </p:cNvPr>
            <p:cNvCxnSpPr>
              <a:cxnSpLocks/>
            </p:cNvCxnSpPr>
            <p:nvPr/>
          </p:nvCxnSpPr>
          <p:spPr>
            <a:xfrm>
              <a:off x="4521822" y="246041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DB07A240-FB2E-49BF-B833-F6059DDF7E4F}"/>
                </a:ext>
              </a:extLst>
            </p:cNvPr>
            <p:cNvCxnSpPr>
              <a:cxnSpLocks/>
            </p:cNvCxnSpPr>
            <p:nvPr/>
          </p:nvCxnSpPr>
          <p:spPr>
            <a:xfrm>
              <a:off x="5241289" y="245207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0F4E4317-FF66-43B7-BC8A-A00E252292D8}"/>
                </a:ext>
              </a:extLst>
            </p:cNvPr>
            <p:cNvCxnSpPr>
              <a:cxnSpLocks/>
            </p:cNvCxnSpPr>
            <p:nvPr/>
          </p:nvCxnSpPr>
          <p:spPr>
            <a:xfrm>
              <a:off x="5970909" y="2436424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3E92A1F4-0FB3-4391-9176-64F0CDE06608}"/>
                </a:ext>
              </a:extLst>
            </p:cNvPr>
            <p:cNvCxnSpPr>
              <a:cxnSpLocks/>
            </p:cNvCxnSpPr>
            <p:nvPr/>
          </p:nvCxnSpPr>
          <p:spPr>
            <a:xfrm>
              <a:off x="2333363" y="2550933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6E778370-72FA-4E51-83EA-F514E52A1134}"/>
                </a:ext>
              </a:extLst>
            </p:cNvPr>
            <p:cNvCxnSpPr>
              <a:cxnSpLocks/>
            </p:cNvCxnSpPr>
            <p:nvPr/>
          </p:nvCxnSpPr>
          <p:spPr>
            <a:xfrm>
              <a:off x="3062983" y="245207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752AB5BD-F2D3-4BBD-9ECF-7383C1FEB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3691" y="2469089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63E1C68-C32C-4454-A90C-534093FD838C}"/>
                </a:ext>
              </a:extLst>
            </p:cNvPr>
            <p:cNvCxnSpPr>
              <a:cxnSpLocks/>
              <a:stCxn id="328" idx="4"/>
            </p:cNvCxnSpPr>
            <p:nvPr/>
          </p:nvCxnSpPr>
          <p:spPr>
            <a:xfrm flipH="1">
              <a:off x="2593691" y="3155885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7C98047F-E360-4B2C-A56A-46A0F5BB179C}"/>
                </a:ext>
              </a:extLst>
            </p:cNvPr>
            <p:cNvSpPr/>
            <p:nvPr/>
          </p:nvSpPr>
          <p:spPr>
            <a:xfrm rot="5400000">
              <a:off x="2974878" y="306245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14906423-B365-4648-BE69-42D27051A33E}"/>
                </a:ext>
              </a:extLst>
            </p:cNvPr>
            <p:cNvSpPr/>
            <p:nvPr/>
          </p:nvSpPr>
          <p:spPr>
            <a:xfrm rot="5400000">
              <a:off x="3701768" y="30488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F430A1EF-5E8C-4786-B46D-8DBDFD382BFA}"/>
                </a:ext>
              </a:extLst>
            </p:cNvPr>
            <p:cNvSpPr/>
            <p:nvPr/>
          </p:nvSpPr>
          <p:spPr>
            <a:xfrm rot="5400000">
              <a:off x="1521098" y="306089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8AFFC2F1-E39B-449F-B6CC-6C583B3D0F5A}"/>
                </a:ext>
              </a:extLst>
            </p:cNvPr>
            <p:cNvSpPr/>
            <p:nvPr/>
          </p:nvSpPr>
          <p:spPr>
            <a:xfrm rot="5400000">
              <a:off x="4426235" y="30624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25D2B96A-5FE2-477C-8209-3ED506044546}"/>
                </a:ext>
              </a:extLst>
            </p:cNvPr>
            <p:cNvSpPr/>
            <p:nvPr/>
          </p:nvSpPr>
          <p:spPr>
            <a:xfrm rot="5400000">
              <a:off x="5150702" y="30624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3F29325E-5187-4318-891C-2048C4796E45}"/>
                </a:ext>
              </a:extLst>
            </p:cNvPr>
            <p:cNvSpPr/>
            <p:nvPr/>
          </p:nvSpPr>
          <p:spPr>
            <a:xfrm rot="5400000">
              <a:off x="5875242" y="306202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54FB6254-61EA-4ABC-A05F-DD7C43B19294}"/>
                </a:ext>
              </a:extLst>
            </p:cNvPr>
            <p:cNvCxnSpPr>
              <a:cxnSpLocks/>
              <a:endCxn id="332" idx="4"/>
            </p:cNvCxnSpPr>
            <p:nvPr/>
          </p:nvCxnSpPr>
          <p:spPr>
            <a:xfrm flipH="1">
              <a:off x="1524696" y="2469089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839F859E-DE8E-4CAC-96DF-B65DF34417B8}"/>
                </a:ext>
              </a:extLst>
            </p:cNvPr>
            <p:cNvSpPr/>
            <p:nvPr/>
          </p:nvSpPr>
          <p:spPr>
            <a:xfrm rot="5400000">
              <a:off x="2978476" y="237679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62CB0909-952B-4A60-8C53-48F82FE7EF13}"/>
                </a:ext>
              </a:extLst>
            </p:cNvPr>
            <p:cNvSpPr/>
            <p:nvPr/>
          </p:nvSpPr>
          <p:spPr>
            <a:xfrm rot="5400000">
              <a:off x="3705366" y="236320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6331CB33-17CD-4C19-869B-464DE73AEFD4}"/>
                </a:ext>
              </a:extLst>
            </p:cNvPr>
            <p:cNvSpPr/>
            <p:nvPr/>
          </p:nvSpPr>
          <p:spPr>
            <a:xfrm rot="5400000">
              <a:off x="1524696" y="237522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FE428F4F-4A5B-4ADF-B2C6-FA3EC133A754}"/>
                </a:ext>
              </a:extLst>
            </p:cNvPr>
            <p:cNvSpPr/>
            <p:nvPr/>
          </p:nvSpPr>
          <p:spPr>
            <a:xfrm rot="5400000">
              <a:off x="4429833" y="237678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372E9E00-4918-41EE-A663-A58E3B86FBE1}"/>
                </a:ext>
              </a:extLst>
            </p:cNvPr>
            <p:cNvSpPr/>
            <p:nvPr/>
          </p:nvSpPr>
          <p:spPr>
            <a:xfrm rot="5400000">
              <a:off x="5154300" y="237678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D629750F-843A-4045-A34D-2D71516E07F8}"/>
                </a:ext>
              </a:extLst>
            </p:cNvPr>
            <p:cNvSpPr/>
            <p:nvPr/>
          </p:nvSpPr>
          <p:spPr>
            <a:xfrm rot="5400000">
              <a:off x="5878840" y="23763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: 圆角 335">
              <a:extLst>
                <a:ext uri="{FF2B5EF4-FFF2-40B4-BE49-F238E27FC236}">
                  <a16:creationId xmlns:a16="http://schemas.microsoft.com/office/drawing/2014/main" id="{B76B423F-1816-49F8-9C6B-02207AFCCF15}"/>
                </a:ext>
              </a:extLst>
            </p:cNvPr>
            <p:cNvSpPr/>
            <p:nvPr/>
          </p:nvSpPr>
          <p:spPr>
            <a:xfrm>
              <a:off x="2980314" y="2694029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0C583CC6-06D6-46C3-8D45-E5E9253F5472}"/>
                    </a:ext>
                  </a:extLst>
                </p:cNvPr>
                <p:cNvSpPr/>
                <p:nvPr/>
              </p:nvSpPr>
              <p:spPr>
                <a:xfrm>
                  <a:off x="3819007" y="2622245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0C583CC6-06D6-46C3-8D45-E5E9253F5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007" y="2622245"/>
                  <a:ext cx="607089" cy="376770"/>
                </a:xfrm>
                <a:prstGeom prst="rect">
                  <a:avLst/>
                </a:prstGeom>
                <a:blipFill>
                  <a:blip r:embed="rId5"/>
                  <a:stretch>
                    <a:fillRect t="-1613" r="-9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8" name="组合 337">
              <a:extLst>
                <a:ext uri="{FF2B5EF4-FFF2-40B4-BE49-F238E27FC236}">
                  <a16:creationId xmlns:a16="http://schemas.microsoft.com/office/drawing/2014/main" id="{A7F85A95-6C00-4746-B7B1-0DC0E6F61FD6}"/>
                </a:ext>
              </a:extLst>
            </p:cNvPr>
            <p:cNvGrpSpPr/>
            <p:nvPr/>
          </p:nvGrpSpPr>
          <p:grpSpPr>
            <a:xfrm>
              <a:off x="6958811" y="2449177"/>
              <a:ext cx="4357213" cy="758298"/>
              <a:chOff x="3708122" y="6144539"/>
              <a:chExt cx="4357213" cy="492217"/>
            </a:xfrm>
          </p:grpSpPr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8EE3CD50-1F2F-49F8-A186-A3C5420D3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FA1F1FA2-7664-4B36-BFE1-9AE872B51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749569B8-F54B-43CA-B592-838567B6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07114C96-CA07-4FF4-8406-43F43487C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B7BB46BF-AA78-4B5D-9E43-DE8C90DC2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接连接符 413">
                <a:extLst>
                  <a:ext uri="{FF2B5EF4-FFF2-40B4-BE49-F238E27FC236}">
                    <a16:creationId xmlns:a16="http://schemas.microsoft.com/office/drawing/2014/main" id="{02AF0DF5-7A45-4710-B05E-DCD3911C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224471"/>
                <a:ext cx="0" cy="331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接连接符 414">
                <a:extLst>
                  <a:ext uri="{FF2B5EF4-FFF2-40B4-BE49-F238E27FC236}">
                    <a16:creationId xmlns:a16="http://schemas.microsoft.com/office/drawing/2014/main" id="{B8421BF7-0A54-48A4-A831-CFD1E4F2F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F73327D7-E8CA-4F7A-8C43-59CD4AD8F93A}"/>
                </a:ext>
              </a:extLst>
            </p:cNvPr>
            <p:cNvGrpSpPr/>
            <p:nvPr/>
          </p:nvGrpSpPr>
          <p:grpSpPr>
            <a:xfrm>
              <a:off x="7938806" y="2490474"/>
              <a:ext cx="3281552" cy="686796"/>
              <a:chOff x="4114800" y="3617137"/>
              <a:chExt cx="3102393" cy="686796"/>
            </a:xfrm>
          </p:grpSpPr>
          <p:cxnSp>
            <p:nvCxnSpPr>
              <p:cNvPr id="407" name="直接连接符 406">
                <a:extLst>
                  <a:ext uri="{FF2B5EF4-FFF2-40B4-BE49-F238E27FC236}">
                    <a16:creationId xmlns:a16="http://schemas.microsoft.com/office/drawing/2014/main" id="{1765492B-776D-4FBF-9373-C220D21A1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4800" y="3617137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>
                <a:extLst>
                  <a:ext uri="{FF2B5EF4-FFF2-40B4-BE49-F238E27FC236}">
                    <a16:creationId xmlns:a16="http://schemas.microsoft.com/office/drawing/2014/main" id="{AD32DA73-300C-4431-B6A5-04453A4DABC2}"/>
                  </a:ext>
                </a:extLst>
              </p:cNvPr>
              <p:cNvCxnSpPr>
                <a:cxnSpLocks/>
                <a:stCxn id="345" idx="4"/>
              </p:cNvCxnSpPr>
              <p:nvPr/>
            </p:nvCxnSpPr>
            <p:spPr>
              <a:xfrm flipH="1">
                <a:off x="4114800" y="4303933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4817AC51-C8C2-44A7-9091-EF7BABDD2390}"/>
                </a:ext>
              </a:extLst>
            </p:cNvPr>
            <p:cNvSpPr/>
            <p:nvPr/>
          </p:nvSpPr>
          <p:spPr>
            <a:xfrm rot="5400000">
              <a:off x="8319993" y="308384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4A282E94-3720-4065-BC8A-73E370828464}"/>
                </a:ext>
              </a:extLst>
            </p:cNvPr>
            <p:cNvSpPr/>
            <p:nvPr/>
          </p:nvSpPr>
          <p:spPr>
            <a:xfrm rot="5400000">
              <a:off x="9046883" y="307026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D256303A-EE6B-43E6-BC95-6FA3E9CDFAA5}"/>
                </a:ext>
              </a:extLst>
            </p:cNvPr>
            <p:cNvSpPr/>
            <p:nvPr/>
          </p:nvSpPr>
          <p:spPr>
            <a:xfrm rot="5400000">
              <a:off x="6866213" y="308227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89F38E7B-453A-47C7-84B0-100990A1103B}"/>
                </a:ext>
              </a:extLst>
            </p:cNvPr>
            <p:cNvSpPr/>
            <p:nvPr/>
          </p:nvSpPr>
          <p:spPr>
            <a:xfrm rot="5400000">
              <a:off x="9771350" y="30838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313B15FA-4976-4324-B88E-B025943338FA}"/>
                </a:ext>
              </a:extLst>
            </p:cNvPr>
            <p:cNvSpPr/>
            <p:nvPr/>
          </p:nvSpPr>
          <p:spPr>
            <a:xfrm rot="5400000">
              <a:off x="10495817" y="30838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5A812493-40C2-4052-9FED-5E319BD85A4F}"/>
                </a:ext>
              </a:extLst>
            </p:cNvPr>
            <p:cNvSpPr/>
            <p:nvPr/>
          </p:nvSpPr>
          <p:spPr>
            <a:xfrm rot="5400000">
              <a:off x="11220357" y="308340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766AECC5-2984-4983-ACFA-B21A6A860785}"/>
                </a:ext>
              </a:extLst>
            </p:cNvPr>
            <p:cNvCxnSpPr>
              <a:cxnSpLocks/>
              <a:endCxn id="349" idx="4"/>
            </p:cNvCxnSpPr>
            <p:nvPr/>
          </p:nvCxnSpPr>
          <p:spPr>
            <a:xfrm flipH="1">
              <a:off x="6869811" y="249047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77A0456E-E594-4DAD-AEDE-344C279F9D46}"/>
                </a:ext>
              </a:extLst>
            </p:cNvPr>
            <p:cNvSpPr/>
            <p:nvPr/>
          </p:nvSpPr>
          <p:spPr>
            <a:xfrm rot="5400000">
              <a:off x="8323591" y="23981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602BD0B8-4BF1-45E2-842A-0E43C61C83DB}"/>
                </a:ext>
              </a:extLst>
            </p:cNvPr>
            <p:cNvSpPr/>
            <p:nvPr/>
          </p:nvSpPr>
          <p:spPr>
            <a:xfrm rot="5400000">
              <a:off x="9050481" y="238459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>
              <a:extLst>
                <a:ext uri="{FF2B5EF4-FFF2-40B4-BE49-F238E27FC236}">
                  <a16:creationId xmlns:a16="http://schemas.microsoft.com/office/drawing/2014/main" id="{D11C892D-C62D-49D4-8907-FC751D95921E}"/>
                </a:ext>
              </a:extLst>
            </p:cNvPr>
            <p:cNvSpPr/>
            <p:nvPr/>
          </p:nvSpPr>
          <p:spPr>
            <a:xfrm rot="5400000">
              <a:off x="6869811" y="239661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521CFB06-AC56-42B6-9EED-34F5DF777D0D}"/>
                </a:ext>
              </a:extLst>
            </p:cNvPr>
            <p:cNvSpPr/>
            <p:nvPr/>
          </p:nvSpPr>
          <p:spPr>
            <a:xfrm rot="5400000">
              <a:off x="9774948" y="239817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2BA29D6F-EBD4-4C47-8CA6-BE130383C272}"/>
                </a:ext>
              </a:extLst>
            </p:cNvPr>
            <p:cNvSpPr/>
            <p:nvPr/>
          </p:nvSpPr>
          <p:spPr>
            <a:xfrm rot="5400000">
              <a:off x="10499415" y="239817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57F69903-6681-491F-AE64-0A701996478B}"/>
                </a:ext>
              </a:extLst>
            </p:cNvPr>
            <p:cNvSpPr/>
            <p:nvPr/>
          </p:nvSpPr>
          <p:spPr>
            <a:xfrm rot="5400000">
              <a:off x="11223955" y="23977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矩形: 圆角 352">
              <a:extLst>
                <a:ext uri="{FF2B5EF4-FFF2-40B4-BE49-F238E27FC236}">
                  <a16:creationId xmlns:a16="http://schemas.microsoft.com/office/drawing/2014/main" id="{0D917EB3-4CBF-4C05-8674-5780A780C8F9}"/>
                </a:ext>
              </a:extLst>
            </p:cNvPr>
            <p:cNvSpPr/>
            <p:nvPr/>
          </p:nvSpPr>
          <p:spPr>
            <a:xfrm>
              <a:off x="9053633" y="2707590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BDA21F00-CDEE-4E94-9A62-3FF7EDB03C16}"/>
                    </a:ext>
                  </a:extLst>
                </p:cNvPr>
                <p:cNvSpPr/>
                <p:nvPr/>
              </p:nvSpPr>
              <p:spPr>
                <a:xfrm>
                  <a:off x="9892326" y="2635806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BDA21F00-CDEE-4E94-9A62-3FF7EDB03C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326" y="2635806"/>
                  <a:ext cx="607089" cy="376770"/>
                </a:xfrm>
                <a:prstGeom prst="rect">
                  <a:avLst/>
                </a:prstGeom>
                <a:blipFill>
                  <a:blip r:embed="rId6"/>
                  <a:stretch>
                    <a:fillRect t="-1613" r="-9091" b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7CF6AC56-7BB6-4A8C-A488-B637D4E0E7BB}"/>
                </a:ext>
              </a:extLst>
            </p:cNvPr>
            <p:cNvCxnSpPr>
              <a:cxnSpLocks/>
            </p:cNvCxnSpPr>
            <p:nvPr/>
          </p:nvCxnSpPr>
          <p:spPr>
            <a:xfrm>
              <a:off x="1618687" y="3607917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AFBD01C1-03CA-47FB-815C-2D31B1E49058}"/>
                </a:ext>
              </a:extLst>
            </p:cNvPr>
            <p:cNvCxnSpPr>
              <a:cxnSpLocks/>
            </p:cNvCxnSpPr>
            <p:nvPr/>
          </p:nvCxnSpPr>
          <p:spPr>
            <a:xfrm>
              <a:off x="3797193" y="365618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66F7A97-F5A3-4BBF-92DD-EF0C221DD0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6813" y="364053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EA16C0FA-C3D5-4EA0-8AF0-BF512DCA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80" y="363220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A9C4EBFF-EB59-4A2F-B521-FC18CFC1101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900" y="361654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6BA79767-35EC-4B77-8449-2F2AA638126F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54" y="3731058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C3622BB8-2EB1-4C2C-AF21-D74672ED4EFA}"/>
                </a:ext>
              </a:extLst>
            </p:cNvPr>
            <p:cNvCxnSpPr>
              <a:cxnSpLocks/>
            </p:cNvCxnSpPr>
            <p:nvPr/>
          </p:nvCxnSpPr>
          <p:spPr>
            <a:xfrm>
              <a:off x="3067974" y="363220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>
              <a:extLst>
                <a:ext uri="{FF2B5EF4-FFF2-40B4-BE49-F238E27FC236}">
                  <a16:creationId xmlns:a16="http://schemas.microsoft.com/office/drawing/2014/main" id="{14517D14-B225-4E04-9F69-0D3400B70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8682" y="3649214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BF79C645-EE5D-4711-BF89-98F9AE4E8A31}"/>
                </a:ext>
              </a:extLst>
            </p:cNvPr>
            <p:cNvCxnSpPr>
              <a:cxnSpLocks/>
              <a:stCxn id="369" idx="4"/>
            </p:cNvCxnSpPr>
            <p:nvPr/>
          </p:nvCxnSpPr>
          <p:spPr>
            <a:xfrm flipH="1">
              <a:off x="2598682" y="4336010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C6013B3C-2753-48E0-9959-30EEEC51C4F2}"/>
                </a:ext>
              </a:extLst>
            </p:cNvPr>
            <p:cNvSpPr/>
            <p:nvPr/>
          </p:nvSpPr>
          <p:spPr>
            <a:xfrm rot="5400000">
              <a:off x="2979869" y="42425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21D32BF2-200F-4184-9933-99B6CBB94F98}"/>
                </a:ext>
              </a:extLst>
            </p:cNvPr>
            <p:cNvSpPr/>
            <p:nvPr/>
          </p:nvSpPr>
          <p:spPr>
            <a:xfrm rot="5400000">
              <a:off x="3706759" y="422900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A1C8EC6E-4D84-4186-9258-A2E1511E8752}"/>
                </a:ext>
              </a:extLst>
            </p:cNvPr>
            <p:cNvSpPr/>
            <p:nvPr/>
          </p:nvSpPr>
          <p:spPr>
            <a:xfrm rot="5400000">
              <a:off x="1526089" y="424101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14E576FD-F3B1-4A83-A21C-0C695136A289}"/>
                </a:ext>
              </a:extLst>
            </p:cNvPr>
            <p:cNvSpPr/>
            <p:nvPr/>
          </p:nvSpPr>
          <p:spPr>
            <a:xfrm rot="5400000">
              <a:off x="4431226" y="42425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ED4421CB-427E-46FD-9D0C-9AE7CAC1D881}"/>
                </a:ext>
              </a:extLst>
            </p:cNvPr>
            <p:cNvSpPr/>
            <p:nvPr/>
          </p:nvSpPr>
          <p:spPr>
            <a:xfrm rot="5400000">
              <a:off x="5155693" y="42425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3E4F503F-48E3-4E34-84A0-5ECDAC0B82C8}"/>
                </a:ext>
              </a:extLst>
            </p:cNvPr>
            <p:cNvSpPr/>
            <p:nvPr/>
          </p:nvSpPr>
          <p:spPr>
            <a:xfrm rot="5400000">
              <a:off x="5880233" y="42421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DD110ECD-D872-44BB-A786-24A0FF80D6A4}"/>
                </a:ext>
              </a:extLst>
            </p:cNvPr>
            <p:cNvCxnSpPr>
              <a:cxnSpLocks/>
              <a:endCxn id="373" idx="4"/>
            </p:cNvCxnSpPr>
            <p:nvPr/>
          </p:nvCxnSpPr>
          <p:spPr>
            <a:xfrm flipH="1">
              <a:off x="1529687" y="364921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09F17CE-B245-4424-A7EC-355FF42248D1}"/>
                </a:ext>
              </a:extLst>
            </p:cNvPr>
            <p:cNvSpPr/>
            <p:nvPr/>
          </p:nvSpPr>
          <p:spPr>
            <a:xfrm rot="5400000">
              <a:off x="2983467" y="35569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889AB445-A733-4FE6-9A75-D607BC8AA062}"/>
                </a:ext>
              </a:extLst>
            </p:cNvPr>
            <p:cNvSpPr/>
            <p:nvPr/>
          </p:nvSpPr>
          <p:spPr>
            <a:xfrm rot="5400000">
              <a:off x="3710357" y="354333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EE7AC690-ADE3-4C94-BDB8-9A1E7D8C9DC8}"/>
                </a:ext>
              </a:extLst>
            </p:cNvPr>
            <p:cNvSpPr/>
            <p:nvPr/>
          </p:nvSpPr>
          <p:spPr>
            <a:xfrm rot="5400000">
              <a:off x="1529687" y="355535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BA426459-4D25-4B02-BA5E-0317191C7F56}"/>
                </a:ext>
              </a:extLst>
            </p:cNvPr>
            <p:cNvSpPr/>
            <p:nvPr/>
          </p:nvSpPr>
          <p:spPr>
            <a:xfrm rot="5400000">
              <a:off x="4434824" y="355691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7095AD8B-C6B4-4878-BA63-64CA6AD92D62}"/>
                </a:ext>
              </a:extLst>
            </p:cNvPr>
            <p:cNvSpPr/>
            <p:nvPr/>
          </p:nvSpPr>
          <p:spPr>
            <a:xfrm rot="5400000">
              <a:off x="5159291" y="355691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BD6ADF21-A438-4ECA-B620-162ED112955C}"/>
                </a:ext>
              </a:extLst>
            </p:cNvPr>
            <p:cNvSpPr/>
            <p:nvPr/>
          </p:nvSpPr>
          <p:spPr>
            <a:xfrm rot="5400000">
              <a:off x="5883831" y="35564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7E22B3AC-0033-4E7B-B2AE-DBB91BF4DB7A}"/>
                </a:ext>
              </a:extLst>
            </p:cNvPr>
            <p:cNvSpPr/>
            <p:nvPr/>
          </p:nvSpPr>
          <p:spPr>
            <a:xfrm>
              <a:off x="4438422" y="3857233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1AE2C5C3-B5AF-4313-99BC-4C319E7246EF}"/>
                    </a:ext>
                  </a:extLst>
                </p:cNvPr>
                <p:cNvSpPr/>
                <p:nvPr/>
              </p:nvSpPr>
              <p:spPr>
                <a:xfrm>
                  <a:off x="5277115" y="3785449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1AE2C5C3-B5AF-4313-99BC-4C319E7246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7115" y="3785449"/>
                  <a:ext cx="607089" cy="376770"/>
                </a:xfrm>
                <a:prstGeom prst="rect">
                  <a:avLst/>
                </a:prstGeom>
                <a:blipFill>
                  <a:blip r:embed="rId7"/>
                  <a:stretch>
                    <a:fillRect t="-1613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428916ED-FA24-476B-A25D-F14E4026FEB4}"/>
                </a:ext>
              </a:extLst>
            </p:cNvPr>
            <p:cNvCxnSpPr>
              <a:cxnSpLocks/>
            </p:cNvCxnSpPr>
            <p:nvPr/>
          </p:nvCxnSpPr>
          <p:spPr>
            <a:xfrm>
              <a:off x="6969605" y="363589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C54C21E5-237D-4AC6-A7CF-2CB0EE19A28B}"/>
                </a:ext>
              </a:extLst>
            </p:cNvPr>
            <p:cNvCxnSpPr>
              <a:cxnSpLocks/>
            </p:cNvCxnSpPr>
            <p:nvPr/>
          </p:nvCxnSpPr>
          <p:spPr>
            <a:xfrm>
              <a:off x="9148111" y="3684170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9C4A0DF0-3B36-42B7-8262-3183C73B39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7731" y="366851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517C2364-8D6E-4143-AFD3-B592763ED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198" y="366018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9945EF8F-51D4-4306-B5E7-F84E2B908007}"/>
                </a:ext>
              </a:extLst>
            </p:cNvPr>
            <p:cNvCxnSpPr>
              <a:cxnSpLocks/>
            </p:cNvCxnSpPr>
            <p:nvPr/>
          </p:nvCxnSpPr>
          <p:spPr>
            <a:xfrm>
              <a:off x="11326818" y="364453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连接符 383">
              <a:extLst>
                <a:ext uri="{FF2B5EF4-FFF2-40B4-BE49-F238E27FC236}">
                  <a16:creationId xmlns:a16="http://schemas.microsoft.com/office/drawing/2014/main" id="{5FF1E5D9-2FA6-4032-B54F-00DC10878FF3}"/>
                </a:ext>
              </a:extLst>
            </p:cNvPr>
            <p:cNvCxnSpPr>
              <a:cxnSpLocks/>
            </p:cNvCxnSpPr>
            <p:nvPr/>
          </p:nvCxnSpPr>
          <p:spPr>
            <a:xfrm>
              <a:off x="7689272" y="3759040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9D41EF6C-09AD-4EA6-ACE7-6C5CC4450964}"/>
                </a:ext>
              </a:extLst>
            </p:cNvPr>
            <p:cNvCxnSpPr>
              <a:cxnSpLocks/>
            </p:cNvCxnSpPr>
            <p:nvPr/>
          </p:nvCxnSpPr>
          <p:spPr>
            <a:xfrm>
              <a:off x="8418892" y="366018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8CDAD92E-D829-433A-B36B-073B8B0F7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9600" y="3677196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304196ED-8BF0-4F8E-8226-981863C5962E}"/>
                </a:ext>
              </a:extLst>
            </p:cNvPr>
            <p:cNvCxnSpPr>
              <a:cxnSpLocks/>
              <a:stCxn id="393" idx="4"/>
            </p:cNvCxnSpPr>
            <p:nvPr/>
          </p:nvCxnSpPr>
          <p:spPr>
            <a:xfrm flipH="1">
              <a:off x="7949600" y="4363992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8" name="椭圆 387">
              <a:extLst>
                <a:ext uri="{FF2B5EF4-FFF2-40B4-BE49-F238E27FC236}">
                  <a16:creationId xmlns:a16="http://schemas.microsoft.com/office/drawing/2014/main" id="{0C6513E0-DFF3-4D0D-AA0E-A4CD5D827D32}"/>
                </a:ext>
              </a:extLst>
            </p:cNvPr>
            <p:cNvSpPr/>
            <p:nvPr/>
          </p:nvSpPr>
          <p:spPr>
            <a:xfrm rot="5400000">
              <a:off x="8330787" y="427056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>
              <a:extLst>
                <a:ext uri="{FF2B5EF4-FFF2-40B4-BE49-F238E27FC236}">
                  <a16:creationId xmlns:a16="http://schemas.microsoft.com/office/drawing/2014/main" id="{25E8E770-3E3B-4E39-A0A9-2090AC6147E9}"/>
                </a:ext>
              </a:extLst>
            </p:cNvPr>
            <p:cNvSpPr/>
            <p:nvPr/>
          </p:nvSpPr>
          <p:spPr>
            <a:xfrm rot="5400000">
              <a:off x="9057677" y="42569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椭圆 389">
              <a:extLst>
                <a:ext uri="{FF2B5EF4-FFF2-40B4-BE49-F238E27FC236}">
                  <a16:creationId xmlns:a16="http://schemas.microsoft.com/office/drawing/2014/main" id="{9E48BD8F-2DC5-4ED3-A10D-DBB9088E6247}"/>
                </a:ext>
              </a:extLst>
            </p:cNvPr>
            <p:cNvSpPr/>
            <p:nvPr/>
          </p:nvSpPr>
          <p:spPr>
            <a:xfrm rot="5400000">
              <a:off x="6877007" y="426900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>
              <a:extLst>
                <a:ext uri="{FF2B5EF4-FFF2-40B4-BE49-F238E27FC236}">
                  <a16:creationId xmlns:a16="http://schemas.microsoft.com/office/drawing/2014/main" id="{E900A02E-468B-44C6-B40B-051AF3252244}"/>
                </a:ext>
              </a:extLst>
            </p:cNvPr>
            <p:cNvSpPr/>
            <p:nvPr/>
          </p:nvSpPr>
          <p:spPr>
            <a:xfrm rot="5400000">
              <a:off x="9782144" y="42705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>
              <a:extLst>
                <a:ext uri="{FF2B5EF4-FFF2-40B4-BE49-F238E27FC236}">
                  <a16:creationId xmlns:a16="http://schemas.microsoft.com/office/drawing/2014/main" id="{EA8200C0-6EE4-4F98-AA40-1A11EE2C2A38}"/>
                </a:ext>
              </a:extLst>
            </p:cNvPr>
            <p:cNvSpPr/>
            <p:nvPr/>
          </p:nvSpPr>
          <p:spPr>
            <a:xfrm rot="5400000">
              <a:off x="10506611" y="42705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椭圆 392">
              <a:extLst>
                <a:ext uri="{FF2B5EF4-FFF2-40B4-BE49-F238E27FC236}">
                  <a16:creationId xmlns:a16="http://schemas.microsoft.com/office/drawing/2014/main" id="{3A909FAC-9E5A-4A64-B27F-8B17A6CA65BA}"/>
                </a:ext>
              </a:extLst>
            </p:cNvPr>
            <p:cNvSpPr/>
            <p:nvPr/>
          </p:nvSpPr>
          <p:spPr>
            <a:xfrm rot="5400000">
              <a:off x="11231151" y="427012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3230F274-BE87-4B89-A920-2BF9E44E63B4}"/>
                </a:ext>
              </a:extLst>
            </p:cNvPr>
            <p:cNvCxnSpPr>
              <a:cxnSpLocks/>
              <a:endCxn id="397" idx="4"/>
            </p:cNvCxnSpPr>
            <p:nvPr/>
          </p:nvCxnSpPr>
          <p:spPr>
            <a:xfrm flipH="1">
              <a:off x="6880605" y="3677196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椭圆 394">
              <a:extLst>
                <a:ext uri="{FF2B5EF4-FFF2-40B4-BE49-F238E27FC236}">
                  <a16:creationId xmlns:a16="http://schemas.microsoft.com/office/drawing/2014/main" id="{51280420-84CF-4077-B5BC-AB877FFBDF8C}"/>
                </a:ext>
              </a:extLst>
            </p:cNvPr>
            <p:cNvSpPr/>
            <p:nvPr/>
          </p:nvSpPr>
          <p:spPr>
            <a:xfrm rot="5400000">
              <a:off x="8334385" y="358489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椭圆 395">
              <a:extLst>
                <a:ext uri="{FF2B5EF4-FFF2-40B4-BE49-F238E27FC236}">
                  <a16:creationId xmlns:a16="http://schemas.microsoft.com/office/drawing/2014/main" id="{37375CCB-8E7D-4591-9047-76BECCD982D4}"/>
                </a:ext>
              </a:extLst>
            </p:cNvPr>
            <p:cNvSpPr/>
            <p:nvPr/>
          </p:nvSpPr>
          <p:spPr>
            <a:xfrm rot="5400000">
              <a:off x="9061275" y="35713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椭圆 396">
              <a:extLst>
                <a:ext uri="{FF2B5EF4-FFF2-40B4-BE49-F238E27FC236}">
                  <a16:creationId xmlns:a16="http://schemas.microsoft.com/office/drawing/2014/main" id="{F7873506-8982-4967-A280-32089824D7D1}"/>
                </a:ext>
              </a:extLst>
            </p:cNvPr>
            <p:cNvSpPr/>
            <p:nvPr/>
          </p:nvSpPr>
          <p:spPr>
            <a:xfrm rot="5400000">
              <a:off x="6880605" y="358333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8" name="椭圆 397">
              <a:extLst>
                <a:ext uri="{FF2B5EF4-FFF2-40B4-BE49-F238E27FC236}">
                  <a16:creationId xmlns:a16="http://schemas.microsoft.com/office/drawing/2014/main" id="{8A0DE557-AD31-474B-A090-478B32A2CA7D}"/>
                </a:ext>
              </a:extLst>
            </p:cNvPr>
            <p:cNvSpPr/>
            <p:nvPr/>
          </p:nvSpPr>
          <p:spPr>
            <a:xfrm rot="5400000">
              <a:off x="9785742" y="358489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>
              <a:extLst>
                <a:ext uri="{FF2B5EF4-FFF2-40B4-BE49-F238E27FC236}">
                  <a16:creationId xmlns:a16="http://schemas.microsoft.com/office/drawing/2014/main" id="{F20E68A6-107F-476B-9090-8E9E2D91DAA4}"/>
                </a:ext>
              </a:extLst>
            </p:cNvPr>
            <p:cNvSpPr/>
            <p:nvPr/>
          </p:nvSpPr>
          <p:spPr>
            <a:xfrm rot="5400000">
              <a:off x="10510209" y="358489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椭圆 399">
              <a:extLst>
                <a:ext uri="{FF2B5EF4-FFF2-40B4-BE49-F238E27FC236}">
                  <a16:creationId xmlns:a16="http://schemas.microsoft.com/office/drawing/2014/main" id="{FA1E0EDB-578F-4C37-9F68-6EFFC64D6285}"/>
                </a:ext>
              </a:extLst>
            </p:cNvPr>
            <p:cNvSpPr/>
            <p:nvPr/>
          </p:nvSpPr>
          <p:spPr>
            <a:xfrm rot="5400000">
              <a:off x="11234749" y="35844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: 圆角 400">
              <a:extLst>
                <a:ext uri="{FF2B5EF4-FFF2-40B4-BE49-F238E27FC236}">
                  <a16:creationId xmlns:a16="http://schemas.microsoft.com/office/drawing/2014/main" id="{042D3A2F-9B22-4F33-BC4C-BEF93181B861}"/>
                </a:ext>
              </a:extLst>
            </p:cNvPr>
            <p:cNvSpPr/>
            <p:nvPr/>
          </p:nvSpPr>
          <p:spPr>
            <a:xfrm>
              <a:off x="10510061" y="3885575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C9028F9A-D7E6-479E-9971-B6E029941BD9}"/>
                    </a:ext>
                  </a:extLst>
                </p:cNvPr>
                <p:cNvSpPr/>
                <p:nvPr/>
              </p:nvSpPr>
              <p:spPr>
                <a:xfrm>
                  <a:off x="11348754" y="3813791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C9028F9A-D7E6-479E-9971-B6E029941B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8754" y="3813791"/>
                  <a:ext cx="607089" cy="376770"/>
                </a:xfrm>
                <a:prstGeom prst="rect">
                  <a:avLst/>
                </a:prstGeom>
                <a:blipFill>
                  <a:blip r:embed="rId8"/>
                  <a:stretch>
                    <a:fillRect t="-1639" r="-9091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D9F238A6-C646-4ED0-ABA3-84142E3E7BA5}"/>
                    </a:ext>
                  </a:extLst>
                </p:cNvPr>
                <p:cNvSpPr txBox="1"/>
                <p:nvPr/>
              </p:nvSpPr>
              <p:spPr>
                <a:xfrm>
                  <a:off x="6277750" y="1358279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D9F238A6-C646-4ED0-ABA3-84142E3E7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750" y="1358279"/>
                  <a:ext cx="418383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433D599C-C847-4548-890D-CCBDB3F5DFF9}"/>
                    </a:ext>
                  </a:extLst>
                </p:cNvPr>
                <p:cNvSpPr txBox="1"/>
                <p:nvPr/>
              </p:nvSpPr>
              <p:spPr>
                <a:xfrm>
                  <a:off x="6267123" y="2557743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433D599C-C847-4548-890D-CCBDB3F5D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123" y="2557743"/>
                  <a:ext cx="418383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文本框 404">
                  <a:extLst>
                    <a:ext uri="{FF2B5EF4-FFF2-40B4-BE49-F238E27FC236}">
                      <a16:creationId xmlns:a16="http://schemas.microsoft.com/office/drawing/2014/main" id="{A74FE7F4-FDB6-4AA3-87D3-BCEA2D4CFF83}"/>
                    </a:ext>
                  </a:extLst>
                </p:cNvPr>
                <p:cNvSpPr txBox="1"/>
                <p:nvPr/>
              </p:nvSpPr>
              <p:spPr>
                <a:xfrm>
                  <a:off x="6274786" y="3757207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05" name="文本框 404">
                  <a:extLst>
                    <a:ext uri="{FF2B5EF4-FFF2-40B4-BE49-F238E27FC236}">
                      <a16:creationId xmlns:a16="http://schemas.microsoft.com/office/drawing/2014/main" id="{A74FE7F4-FDB6-4AA3-87D3-BCEA2D4C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786" y="3757207"/>
                  <a:ext cx="418383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EEDDEE0F-C33B-4CA0-8D3A-CDDA7CA66848}"/>
                    </a:ext>
                  </a:extLst>
                </p:cNvPr>
                <p:cNvSpPr/>
                <p:nvPr/>
              </p:nvSpPr>
              <p:spPr>
                <a:xfrm>
                  <a:off x="236157" y="1316943"/>
                  <a:ext cx="1134862" cy="611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EEDDEE0F-C33B-4CA0-8D3A-CDDA7CA66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57" y="1316943"/>
                  <a:ext cx="1134862" cy="6111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571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00905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/>
              <p:nvPr/>
            </p:nvSpPr>
            <p:spPr>
              <a:xfrm>
                <a:off x="1016003" y="4780700"/>
                <a:ext cx="7038846" cy="161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易得，每一项收缩之后的结果为六阶张量，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为多个六阶张量的求和，故也为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六阶张量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有：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FB1B548-42B4-4B4A-B6A8-017378A23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3" y="4780700"/>
                <a:ext cx="7038846" cy="1610697"/>
              </a:xfrm>
              <a:prstGeom prst="rect">
                <a:avLst/>
              </a:prstGeom>
              <a:blipFill>
                <a:blip r:embed="rId2"/>
                <a:stretch>
                  <a:fillRect l="-1213" t="-758" r="-1300" b="-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DB040D-D775-4365-91E7-F5483FFF4779}"/>
              </a:ext>
            </a:extLst>
          </p:cNvPr>
          <p:cNvGrpSpPr/>
          <p:nvPr/>
        </p:nvGrpSpPr>
        <p:grpSpPr>
          <a:xfrm>
            <a:off x="236157" y="1179835"/>
            <a:ext cx="11719686" cy="3278454"/>
            <a:chOff x="236157" y="1179835"/>
            <a:chExt cx="11719686" cy="3278454"/>
          </a:xfrm>
        </p:grpSpPr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021C4729-0AD7-441D-BECA-B82D2EF3B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605" y="4366757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D050C1D6-7B67-4648-AA4E-E92C2795C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9687" y="433877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FD30FBEE-2868-4CAD-8893-28DCA3FC9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4696" y="3158650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34C47B77-77D4-4FFE-8766-5B9992B39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3285" y="197852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D7D97C10-DA9A-49F8-96AE-119AD1250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811" y="3180035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766EB868-25F2-457F-A149-77039400E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09" y="1975277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5B20D49-1F84-472D-8FA2-17704EE83C1E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85" y="1247667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3AA6F2A-5CF6-4BCC-8E08-04C4C62BB1AB}"/>
                </a:ext>
              </a:extLst>
            </p:cNvPr>
            <p:cNvCxnSpPr>
              <a:cxnSpLocks/>
            </p:cNvCxnSpPr>
            <p:nvPr/>
          </p:nvCxnSpPr>
          <p:spPr>
            <a:xfrm>
              <a:off x="3800791" y="129593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5D1C63E-588E-4264-868C-7AB0AACC42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0411" y="128028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6FFF1FE-3170-44A7-A9F3-13D0ED78EB8C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8" y="127195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1BC7E1E-4A7C-41ED-AC1F-EF8CDEDE5A60}"/>
                </a:ext>
              </a:extLst>
            </p:cNvPr>
            <p:cNvCxnSpPr>
              <a:cxnSpLocks/>
            </p:cNvCxnSpPr>
            <p:nvPr/>
          </p:nvCxnSpPr>
          <p:spPr>
            <a:xfrm>
              <a:off x="5979498" y="125629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D9E2EAE-0E6D-4790-937B-01B2D3F0BBC4}"/>
                </a:ext>
              </a:extLst>
            </p:cNvPr>
            <p:cNvCxnSpPr>
              <a:cxnSpLocks/>
            </p:cNvCxnSpPr>
            <p:nvPr/>
          </p:nvCxnSpPr>
          <p:spPr>
            <a:xfrm>
              <a:off x="2341952" y="1370808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E1AB45F8-63E8-4CD4-BE84-80D866189E58}"/>
                </a:ext>
              </a:extLst>
            </p:cNvPr>
            <p:cNvCxnSpPr>
              <a:cxnSpLocks/>
            </p:cNvCxnSpPr>
            <p:nvPr/>
          </p:nvCxnSpPr>
          <p:spPr>
            <a:xfrm>
              <a:off x="3071572" y="127195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E339100-1BE5-42ED-B520-5A987F087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2280" y="1288964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9451FFA-DD36-4824-9104-017387CE2DF3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 flipH="1">
              <a:off x="2602280" y="1975760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7D91CB9-609F-4741-907B-6CE7E91B046A}"/>
                </a:ext>
              </a:extLst>
            </p:cNvPr>
            <p:cNvSpPr/>
            <p:nvPr/>
          </p:nvSpPr>
          <p:spPr>
            <a:xfrm rot="5400000">
              <a:off x="2983467" y="188233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E47E788-9F72-4A0E-A641-8CEC890B7708}"/>
                </a:ext>
              </a:extLst>
            </p:cNvPr>
            <p:cNvSpPr/>
            <p:nvPr/>
          </p:nvSpPr>
          <p:spPr>
            <a:xfrm rot="5400000">
              <a:off x="3710357" y="186875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08F3E7C4-ADB3-4FCF-A29D-6388905C8396}"/>
                </a:ext>
              </a:extLst>
            </p:cNvPr>
            <p:cNvSpPr/>
            <p:nvPr/>
          </p:nvSpPr>
          <p:spPr>
            <a:xfrm rot="5400000">
              <a:off x="1529687" y="188076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75C557C6-87B4-42F5-8A55-03C80738D1E6}"/>
                </a:ext>
              </a:extLst>
            </p:cNvPr>
            <p:cNvSpPr/>
            <p:nvPr/>
          </p:nvSpPr>
          <p:spPr>
            <a:xfrm rot="5400000">
              <a:off x="4434824" y="18823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B51ADA6-258D-41A9-BB14-D510D50DADD1}"/>
                </a:ext>
              </a:extLst>
            </p:cNvPr>
            <p:cNvSpPr/>
            <p:nvPr/>
          </p:nvSpPr>
          <p:spPr>
            <a:xfrm rot="5400000">
              <a:off x="5159291" y="18823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DF92031C-2628-4B86-8F0A-A398ED570CB4}"/>
                </a:ext>
              </a:extLst>
            </p:cNvPr>
            <p:cNvSpPr/>
            <p:nvPr/>
          </p:nvSpPr>
          <p:spPr>
            <a:xfrm rot="5400000">
              <a:off x="5883831" y="188189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556934A-53C2-4309-8E6D-97120A31F094}"/>
                </a:ext>
              </a:extLst>
            </p:cNvPr>
            <p:cNvCxnSpPr>
              <a:cxnSpLocks/>
              <a:endCxn id="98" idx="4"/>
            </p:cNvCxnSpPr>
            <p:nvPr/>
          </p:nvCxnSpPr>
          <p:spPr>
            <a:xfrm flipH="1">
              <a:off x="1533285" y="128896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57E0810-4CF9-4210-9D39-DF934B5B28AE}"/>
                </a:ext>
              </a:extLst>
            </p:cNvPr>
            <p:cNvSpPr/>
            <p:nvPr/>
          </p:nvSpPr>
          <p:spPr>
            <a:xfrm rot="5400000">
              <a:off x="2987065" y="119666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F324DFB-914B-427D-B52D-75286DB5B8EC}"/>
                </a:ext>
              </a:extLst>
            </p:cNvPr>
            <p:cNvSpPr/>
            <p:nvPr/>
          </p:nvSpPr>
          <p:spPr>
            <a:xfrm rot="5400000">
              <a:off x="3713955" y="118308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8D651D18-781A-48AE-A5BB-C1CC76CCD58F}"/>
                </a:ext>
              </a:extLst>
            </p:cNvPr>
            <p:cNvSpPr/>
            <p:nvPr/>
          </p:nvSpPr>
          <p:spPr>
            <a:xfrm rot="5400000">
              <a:off x="1533285" y="119510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18D6331B-2185-4758-BDD7-56FF1B7E0305}"/>
                </a:ext>
              </a:extLst>
            </p:cNvPr>
            <p:cNvSpPr/>
            <p:nvPr/>
          </p:nvSpPr>
          <p:spPr>
            <a:xfrm rot="5400000">
              <a:off x="4438422" y="119666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BBF9121B-E177-477E-B91B-28333633C16C}"/>
                </a:ext>
              </a:extLst>
            </p:cNvPr>
            <p:cNvSpPr/>
            <p:nvPr/>
          </p:nvSpPr>
          <p:spPr>
            <a:xfrm rot="5400000">
              <a:off x="5162889" y="119666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A7077A6-935C-4009-922A-CFCD519209F4}"/>
                </a:ext>
              </a:extLst>
            </p:cNvPr>
            <p:cNvSpPr/>
            <p:nvPr/>
          </p:nvSpPr>
          <p:spPr>
            <a:xfrm rot="5400000">
              <a:off x="5887429" y="11962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D81017C0-F9F2-4F38-9D0E-9385C04C6876}"/>
                </a:ext>
              </a:extLst>
            </p:cNvPr>
            <p:cNvSpPr/>
            <p:nvPr/>
          </p:nvSpPr>
          <p:spPr>
            <a:xfrm>
              <a:off x="1537324" y="1515761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8D8CD7F3-7C02-4465-84E9-53DF9E8EF270}"/>
                    </a:ext>
                  </a:extLst>
                </p:cNvPr>
                <p:cNvSpPr/>
                <p:nvPr/>
              </p:nvSpPr>
              <p:spPr>
                <a:xfrm>
                  <a:off x="2376017" y="1443977"/>
                  <a:ext cx="601768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8D8CD7F3-7C02-4465-84E9-53DF9E8EF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017" y="1443977"/>
                  <a:ext cx="601768" cy="376770"/>
                </a:xfrm>
                <a:prstGeom prst="rect">
                  <a:avLst/>
                </a:prstGeom>
                <a:blipFill>
                  <a:blip r:embed="rId3"/>
                  <a:stretch>
                    <a:fillRect t="-1613"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F1F8708D-2C9A-4E1C-B168-71C6DC7834E7}"/>
                </a:ext>
              </a:extLst>
            </p:cNvPr>
            <p:cNvGrpSpPr/>
            <p:nvPr/>
          </p:nvGrpSpPr>
          <p:grpSpPr>
            <a:xfrm>
              <a:off x="6962409" y="1244419"/>
              <a:ext cx="4357213" cy="758298"/>
              <a:chOff x="3708122" y="6144539"/>
              <a:chExt cx="4357213" cy="492217"/>
            </a:xfrm>
          </p:grpSpPr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A6AA7EC6-1799-4770-A32C-0E482B8B3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E719E062-AF2E-474D-9E51-C261C7D52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69B2A301-6A49-4893-B138-9847C8A2E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C6C0BC5-5508-4AA2-957D-CF484F06C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76B92EF-A1D8-4F81-8F3A-C7E352277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C9AA526-8D69-49FA-B6BA-66E988EEE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224471"/>
                <a:ext cx="0" cy="331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3F74B3F2-B0E3-4E6F-897E-53F424599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2EF10C0-421E-4835-B62D-466B6A74BEA8}"/>
                </a:ext>
              </a:extLst>
            </p:cNvPr>
            <p:cNvGrpSpPr/>
            <p:nvPr/>
          </p:nvGrpSpPr>
          <p:grpSpPr>
            <a:xfrm>
              <a:off x="7942404" y="1285716"/>
              <a:ext cx="3281552" cy="686796"/>
              <a:chOff x="4114800" y="3617137"/>
              <a:chExt cx="3102393" cy="686796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FB70F338-56AD-4323-875A-AE7E36C117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4800" y="3617137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A3A4F201-2BE6-4311-9E83-FD7AB326BAF3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 flipH="1">
                <a:off x="4114800" y="4303933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B251156F-9605-46EA-9FF2-38B9A31AFFB3}"/>
                </a:ext>
              </a:extLst>
            </p:cNvPr>
            <p:cNvSpPr/>
            <p:nvPr/>
          </p:nvSpPr>
          <p:spPr>
            <a:xfrm rot="5400000">
              <a:off x="8323591" y="187908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813891B5-189F-4828-A5E4-F168094DC3FD}"/>
                </a:ext>
              </a:extLst>
            </p:cNvPr>
            <p:cNvSpPr/>
            <p:nvPr/>
          </p:nvSpPr>
          <p:spPr>
            <a:xfrm rot="5400000">
              <a:off x="9050481" y="186550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F64D8FDF-4DD6-45D1-90D2-7911B493A1C5}"/>
                </a:ext>
              </a:extLst>
            </p:cNvPr>
            <p:cNvSpPr/>
            <p:nvPr/>
          </p:nvSpPr>
          <p:spPr>
            <a:xfrm rot="5400000">
              <a:off x="6869811" y="187752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CB29D55B-1468-4436-8DE3-F353F208A396}"/>
                </a:ext>
              </a:extLst>
            </p:cNvPr>
            <p:cNvSpPr/>
            <p:nvPr/>
          </p:nvSpPr>
          <p:spPr>
            <a:xfrm rot="5400000">
              <a:off x="9774948" y="18790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9AEC2A12-DA4A-477F-A178-13CB6A3E1341}"/>
                </a:ext>
              </a:extLst>
            </p:cNvPr>
            <p:cNvSpPr/>
            <p:nvPr/>
          </p:nvSpPr>
          <p:spPr>
            <a:xfrm rot="5400000">
              <a:off x="10499415" y="18790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86355A77-07C6-46D7-A75A-3A9257517CEF}"/>
                </a:ext>
              </a:extLst>
            </p:cNvPr>
            <p:cNvSpPr/>
            <p:nvPr/>
          </p:nvSpPr>
          <p:spPr>
            <a:xfrm rot="5400000">
              <a:off x="11223955" y="18786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84889150-DF9C-4A92-8054-D4C9CF1D3AE3}"/>
                </a:ext>
              </a:extLst>
            </p:cNvPr>
            <p:cNvCxnSpPr>
              <a:cxnSpLocks/>
              <a:endCxn id="142" idx="4"/>
            </p:cNvCxnSpPr>
            <p:nvPr/>
          </p:nvCxnSpPr>
          <p:spPr>
            <a:xfrm flipH="1">
              <a:off x="6873409" y="1285716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2B973057-D7AD-4D93-A7C3-373E4240D36A}"/>
                </a:ext>
              </a:extLst>
            </p:cNvPr>
            <p:cNvSpPr/>
            <p:nvPr/>
          </p:nvSpPr>
          <p:spPr>
            <a:xfrm rot="5400000">
              <a:off x="8327189" y="119341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39D73691-5999-4D8D-A365-220A724C7A3A}"/>
                </a:ext>
              </a:extLst>
            </p:cNvPr>
            <p:cNvSpPr/>
            <p:nvPr/>
          </p:nvSpPr>
          <p:spPr>
            <a:xfrm rot="5400000">
              <a:off x="9054079" y="117983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B6F66822-E0E0-43E7-8799-469F2A2F2CBA}"/>
                </a:ext>
              </a:extLst>
            </p:cNvPr>
            <p:cNvSpPr/>
            <p:nvPr/>
          </p:nvSpPr>
          <p:spPr>
            <a:xfrm rot="5400000">
              <a:off x="6873409" y="119185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4C327DB6-6B42-46E0-A896-4F0A928E8AA7}"/>
                </a:ext>
              </a:extLst>
            </p:cNvPr>
            <p:cNvSpPr/>
            <p:nvPr/>
          </p:nvSpPr>
          <p:spPr>
            <a:xfrm rot="5400000">
              <a:off x="9778546" y="11934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5F8C3608-B8AB-4806-B96B-767C34EC869A}"/>
                </a:ext>
              </a:extLst>
            </p:cNvPr>
            <p:cNvSpPr/>
            <p:nvPr/>
          </p:nvSpPr>
          <p:spPr>
            <a:xfrm rot="5400000">
              <a:off x="10503013" y="11934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B7E009C2-56BA-4165-A81E-D36833B08592}"/>
                </a:ext>
              </a:extLst>
            </p:cNvPr>
            <p:cNvSpPr/>
            <p:nvPr/>
          </p:nvSpPr>
          <p:spPr>
            <a:xfrm rot="5400000">
              <a:off x="11227553" y="11929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F8E5ACA6-EE0D-43BE-B5FF-75ECBB16E2C7}"/>
                </a:ext>
              </a:extLst>
            </p:cNvPr>
            <p:cNvSpPr/>
            <p:nvPr/>
          </p:nvSpPr>
          <p:spPr>
            <a:xfrm>
              <a:off x="7598381" y="1502782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842EC031-614B-4C10-86A8-0CC116B0B108}"/>
                    </a:ext>
                  </a:extLst>
                </p:cNvPr>
                <p:cNvSpPr/>
                <p:nvPr/>
              </p:nvSpPr>
              <p:spPr>
                <a:xfrm>
                  <a:off x="8467885" y="1422439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842EC031-614B-4C10-86A8-0CC116B0B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885" y="1422439"/>
                  <a:ext cx="607089" cy="376770"/>
                </a:xfrm>
                <a:prstGeom prst="rect">
                  <a:avLst/>
                </a:prstGeom>
                <a:blipFill>
                  <a:blip r:embed="rId4"/>
                  <a:stretch>
                    <a:fillRect t="-1613" r="-9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054D525-2376-45DF-9942-91F647F3A21E}"/>
                </a:ext>
              </a:extLst>
            </p:cNvPr>
            <p:cNvCxnSpPr>
              <a:cxnSpLocks/>
            </p:cNvCxnSpPr>
            <p:nvPr/>
          </p:nvCxnSpPr>
          <p:spPr>
            <a:xfrm>
              <a:off x="1613696" y="2427792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533E4DAF-22A9-4D53-9D37-6756B1C38AEE}"/>
                </a:ext>
              </a:extLst>
            </p:cNvPr>
            <p:cNvCxnSpPr>
              <a:cxnSpLocks/>
            </p:cNvCxnSpPr>
            <p:nvPr/>
          </p:nvCxnSpPr>
          <p:spPr>
            <a:xfrm>
              <a:off x="3792202" y="247606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7D67742-CFB9-49D5-B783-F471B0B413ED}"/>
                </a:ext>
              </a:extLst>
            </p:cNvPr>
            <p:cNvCxnSpPr>
              <a:cxnSpLocks/>
            </p:cNvCxnSpPr>
            <p:nvPr/>
          </p:nvCxnSpPr>
          <p:spPr>
            <a:xfrm>
              <a:off x="4521822" y="246041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F47D631-90BB-4B12-B500-4D7BECDB9B64}"/>
                </a:ext>
              </a:extLst>
            </p:cNvPr>
            <p:cNvCxnSpPr>
              <a:cxnSpLocks/>
            </p:cNvCxnSpPr>
            <p:nvPr/>
          </p:nvCxnSpPr>
          <p:spPr>
            <a:xfrm>
              <a:off x="5241289" y="245207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BB74DBD-7AD5-49F1-AED3-3B126608B687}"/>
                </a:ext>
              </a:extLst>
            </p:cNvPr>
            <p:cNvCxnSpPr>
              <a:cxnSpLocks/>
            </p:cNvCxnSpPr>
            <p:nvPr/>
          </p:nvCxnSpPr>
          <p:spPr>
            <a:xfrm>
              <a:off x="5970909" y="2436424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FE3305CC-0DF6-4579-AC5E-0FD3B1D7923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363" y="2550933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C6C89FBF-5762-45F8-9D7D-8834FD33E929}"/>
                </a:ext>
              </a:extLst>
            </p:cNvPr>
            <p:cNvCxnSpPr>
              <a:cxnSpLocks/>
            </p:cNvCxnSpPr>
            <p:nvPr/>
          </p:nvCxnSpPr>
          <p:spPr>
            <a:xfrm>
              <a:off x="3062983" y="245207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9CBBD0-39B7-4303-919A-F169B4386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3691" y="2469089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9EBA24DF-8C1C-44DD-95B9-2C4BE079FFE9}"/>
                </a:ext>
              </a:extLst>
            </p:cNvPr>
            <p:cNvCxnSpPr>
              <a:cxnSpLocks/>
              <a:stCxn id="156" idx="4"/>
            </p:cNvCxnSpPr>
            <p:nvPr/>
          </p:nvCxnSpPr>
          <p:spPr>
            <a:xfrm flipH="1">
              <a:off x="2593691" y="3155885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9637FD4E-6C4E-4241-AFB6-EE6D6D3DC890}"/>
                </a:ext>
              </a:extLst>
            </p:cNvPr>
            <p:cNvSpPr/>
            <p:nvPr/>
          </p:nvSpPr>
          <p:spPr>
            <a:xfrm rot="5400000">
              <a:off x="2974878" y="306245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22CF1C7C-D16F-4CA4-8B27-0D0C6DADD1E9}"/>
                </a:ext>
              </a:extLst>
            </p:cNvPr>
            <p:cNvSpPr/>
            <p:nvPr/>
          </p:nvSpPr>
          <p:spPr>
            <a:xfrm rot="5400000">
              <a:off x="3701768" y="30488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F3DCA5F5-69C0-4267-A38A-E3E243684FD9}"/>
                </a:ext>
              </a:extLst>
            </p:cNvPr>
            <p:cNvSpPr/>
            <p:nvPr/>
          </p:nvSpPr>
          <p:spPr>
            <a:xfrm rot="5400000">
              <a:off x="1521098" y="306089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B050946-024F-4929-A0A9-41CD1ECF35DC}"/>
                </a:ext>
              </a:extLst>
            </p:cNvPr>
            <p:cNvSpPr/>
            <p:nvPr/>
          </p:nvSpPr>
          <p:spPr>
            <a:xfrm rot="5400000">
              <a:off x="4426235" y="30624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F6B2C773-D36D-4531-8159-3BEBE8AE4CD3}"/>
                </a:ext>
              </a:extLst>
            </p:cNvPr>
            <p:cNvSpPr/>
            <p:nvPr/>
          </p:nvSpPr>
          <p:spPr>
            <a:xfrm rot="5400000">
              <a:off x="5150702" y="30624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ECAA3A01-871C-442B-8288-A6E969E531D2}"/>
                </a:ext>
              </a:extLst>
            </p:cNvPr>
            <p:cNvSpPr/>
            <p:nvPr/>
          </p:nvSpPr>
          <p:spPr>
            <a:xfrm rot="5400000">
              <a:off x="5875242" y="306202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9EDA1350-8E03-4509-9358-6981880FC508}"/>
                </a:ext>
              </a:extLst>
            </p:cNvPr>
            <p:cNvCxnSpPr>
              <a:cxnSpLocks/>
              <a:endCxn id="160" idx="4"/>
            </p:cNvCxnSpPr>
            <p:nvPr/>
          </p:nvCxnSpPr>
          <p:spPr>
            <a:xfrm flipH="1">
              <a:off x="1524696" y="2469089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479D0D3-4876-47D8-95BF-5013A63CA419}"/>
                </a:ext>
              </a:extLst>
            </p:cNvPr>
            <p:cNvSpPr/>
            <p:nvPr/>
          </p:nvSpPr>
          <p:spPr>
            <a:xfrm rot="5400000">
              <a:off x="2978476" y="237679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122064BC-47A1-4B7C-A3CF-04FAD612C3AA}"/>
                </a:ext>
              </a:extLst>
            </p:cNvPr>
            <p:cNvSpPr/>
            <p:nvPr/>
          </p:nvSpPr>
          <p:spPr>
            <a:xfrm rot="5400000">
              <a:off x="3705366" y="236320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EE4E3851-662B-488F-A197-D574B7A1746B}"/>
                </a:ext>
              </a:extLst>
            </p:cNvPr>
            <p:cNvSpPr/>
            <p:nvPr/>
          </p:nvSpPr>
          <p:spPr>
            <a:xfrm rot="5400000">
              <a:off x="1524696" y="237522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380C9F07-3258-4D7F-9FAC-46B78691496C}"/>
                </a:ext>
              </a:extLst>
            </p:cNvPr>
            <p:cNvSpPr/>
            <p:nvPr/>
          </p:nvSpPr>
          <p:spPr>
            <a:xfrm rot="5400000">
              <a:off x="4429833" y="237678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7224B42-EDD5-4348-801A-4BEA82140C2C}"/>
                </a:ext>
              </a:extLst>
            </p:cNvPr>
            <p:cNvSpPr/>
            <p:nvPr/>
          </p:nvSpPr>
          <p:spPr>
            <a:xfrm rot="5400000">
              <a:off x="5154300" y="237678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5CD6AB1F-640D-433A-B0B1-2D3B87AE176B}"/>
                </a:ext>
              </a:extLst>
            </p:cNvPr>
            <p:cNvSpPr/>
            <p:nvPr/>
          </p:nvSpPr>
          <p:spPr>
            <a:xfrm rot="5400000">
              <a:off x="5878840" y="237635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id="{9BAFA55B-813B-4330-B0A3-ACA1B5864E7A}"/>
                </a:ext>
              </a:extLst>
            </p:cNvPr>
            <p:cNvSpPr/>
            <p:nvPr/>
          </p:nvSpPr>
          <p:spPr>
            <a:xfrm>
              <a:off x="2980314" y="2694029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686136EC-653E-4B6E-9537-3D2A23C8F6E3}"/>
                    </a:ext>
                  </a:extLst>
                </p:cNvPr>
                <p:cNvSpPr/>
                <p:nvPr/>
              </p:nvSpPr>
              <p:spPr>
                <a:xfrm>
                  <a:off x="3819007" y="2622245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686136EC-653E-4B6E-9537-3D2A23C8F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007" y="2622245"/>
                  <a:ext cx="607089" cy="376770"/>
                </a:xfrm>
                <a:prstGeom prst="rect">
                  <a:avLst/>
                </a:prstGeom>
                <a:blipFill>
                  <a:blip r:embed="rId5"/>
                  <a:stretch>
                    <a:fillRect t="-1613" r="-9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F9B5C778-D9CB-4575-B79F-A7CE0A3AE7EB}"/>
                </a:ext>
              </a:extLst>
            </p:cNvPr>
            <p:cNvGrpSpPr/>
            <p:nvPr/>
          </p:nvGrpSpPr>
          <p:grpSpPr>
            <a:xfrm>
              <a:off x="6958811" y="2449177"/>
              <a:ext cx="4357213" cy="758298"/>
              <a:chOff x="3708122" y="6144539"/>
              <a:chExt cx="4357213" cy="492217"/>
            </a:xfrm>
          </p:grpSpPr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41BC848B-337A-4A7B-BAD9-F82C51D26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4E0CC2A1-EB4A-49F0-AFBF-B831970EC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EB47E26F-3CC0-4BA9-B7C4-5921029C1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9223DF6E-12D4-420F-BC37-CB409082C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A24C6EB3-4DA3-4C0C-BE1E-A084C69D4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E27E9CF3-701A-4334-9D9F-7852D9A31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224471"/>
                <a:ext cx="0" cy="331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97F51F46-0543-4072-B798-F4DDA701C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56B6A462-C6D9-4556-90B3-55F022E41842}"/>
                </a:ext>
              </a:extLst>
            </p:cNvPr>
            <p:cNvGrpSpPr/>
            <p:nvPr/>
          </p:nvGrpSpPr>
          <p:grpSpPr>
            <a:xfrm>
              <a:off x="7938806" y="2490474"/>
              <a:ext cx="3281552" cy="686796"/>
              <a:chOff x="4114800" y="3617137"/>
              <a:chExt cx="3102393" cy="686796"/>
            </a:xfrm>
          </p:grpSpPr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4D290CD3-9AC1-44C8-A882-FFE4CF31CD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4800" y="3617137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4B14FDC5-097B-431D-958B-2B76D140EC99}"/>
                  </a:ext>
                </a:extLst>
              </p:cNvPr>
              <p:cNvCxnSpPr>
                <a:cxnSpLocks/>
                <a:stCxn id="185" idx="4"/>
              </p:cNvCxnSpPr>
              <p:nvPr/>
            </p:nvCxnSpPr>
            <p:spPr>
              <a:xfrm flipH="1">
                <a:off x="4114800" y="4303933"/>
                <a:ext cx="3102393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EB2539DA-74BF-4814-8610-3A2CBAB6D516}"/>
                </a:ext>
              </a:extLst>
            </p:cNvPr>
            <p:cNvSpPr/>
            <p:nvPr/>
          </p:nvSpPr>
          <p:spPr>
            <a:xfrm rot="5400000">
              <a:off x="8319993" y="308384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B53DA1CC-8650-4D3A-9A5E-F40301BAB556}"/>
                </a:ext>
              </a:extLst>
            </p:cNvPr>
            <p:cNvSpPr/>
            <p:nvPr/>
          </p:nvSpPr>
          <p:spPr>
            <a:xfrm rot="5400000">
              <a:off x="9046883" y="307026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BF3A875F-5357-467E-8A97-54157CE4D02F}"/>
                </a:ext>
              </a:extLst>
            </p:cNvPr>
            <p:cNvSpPr/>
            <p:nvPr/>
          </p:nvSpPr>
          <p:spPr>
            <a:xfrm rot="5400000">
              <a:off x="6866213" y="308227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D2346D0D-72DB-4B47-ABA6-12A1AAA97A31}"/>
                </a:ext>
              </a:extLst>
            </p:cNvPr>
            <p:cNvSpPr/>
            <p:nvPr/>
          </p:nvSpPr>
          <p:spPr>
            <a:xfrm rot="5400000">
              <a:off x="9771350" y="30838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1A771645-6420-45D6-B31C-29C509898911}"/>
                </a:ext>
              </a:extLst>
            </p:cNvPr>
            <p:cNvSpPr/>
            <p:nvPr/>
          </p:nvSpPr>
          <p:spPr>
            <a:xfrm rot="5400000">
              <a:off x="10495817" y="30838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E1584990-1BF8-4886-BFD9-BDEBE76ACA35}"/>
                </a:ext>
              </a:extLst>
            </p:cNvPr>
            <p:cNvSpPr/>
            <p:nvPr/>
          </p:nvSpPr>
          <p:spPr>
            <a:xfrm rot="5400000">
              <a:off x="11220357" y="308340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1DEE4B4-6B6A-422F-AB23-CFB713EEBCB9}"/>
                </a:ext>
              </a:extLst>
            </p:cNvPr>
            <p:cNvCxnSpPr>
              <a:cxnSpLocks/>
              <a:endCxn id="189" idx="4"/>
            </p:cNvCxnSpPr>
            <p:nvPr/>
          </p:nvCxnSpPr>
          <p:spPr>
            <a:xfrm flipH="1">
              <a:off x="6869811" y="249047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6C70033-3853-4C40-BD23-2952B320975F}"/>
                </a:ext>
              </a:extLst>
            </p:cNvPr>
            <p:cNvSpPr/>
            <p:nvPr/>
          </p:nvSpPr>
          <p:spPr>
            <a:xfrm rot="5400000">
              <a:off x="8323591" y="23981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E63862A1-0AF3-4E23-A843-658992165320}"/>
                </a:ext>
              </a:extLst>
            </p:cNvPr>
            <p:cNvSpPr/>
            <p:nvPr/>
          </p:nvSpPr>
          <p:spPr>
            <a:xfrm rot="5400000">
              <a:off x="9050481" y="238459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EFFDB48-2DB5-423A-BE6E-6A2C1859EF24}"/>
                </a:ext>
              </a:extLst>
            </p:cNvPr>
            <p:cNvSpPr/>
            <p:nvPr/>
          </p:nvSpPr>
          <p:spPr>
            <a:xfrm rot="5400000">
              <a:off x="6869811" y="239661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5BCEA8C8-27AD-4EC7-8504-781E17055620}"/>
                </a:ext>
              </a:extLst>
            </p:cNvPr>
            <p:cNvSpPr/>
            <p:nvPr/>
          </p:nvSpPr>
          <p:spPr>
            <a:xfrm rot="5400000">
              <a:off x="9774948" y="239817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69541D23-6FC5-45FD-A904-4F8A45C7DCB3}"/>
                </a:ext>
              </a:extLst>
            </p:cNvPr>
            <p:cNvSpPr/>
            <p:nvPr/>
          </p:nvSpPr>
          <p:spPr>
            <a:xfrm rot="5400000">
              <a:off x="10499415" y="239817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F0955C9F-D3C9-4A5D-8237-E434BE109589}"/>
                </a:ext>
              </a:extLst>
            </p:cNvPr>
            <p:cNvSpPr/>
            <p:nvPr/>
          </p:nvSpPr>
          <p:spPr>
            <a:xfrm rot="5400000">
              <a:off x="11223955" y="23977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EB0E3AE2-2EF2-412C-89B9-00A4514326A2}"/>
                </a:ext>
              </a:extLst>
            </p:cNvPr>
            <p:cNvSpPr/>
            <p:nvPr/>
          </p:nvSpPr>
          <p:spPr>
            <a:xfrm>
              <a:off x="9053633" y="2707590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887894C4-9C7D-4C69-92EB-0844C4C81A89}"/>
                    </a:ext>
                  </a:extLst>
                </p:cNvPr>
                <p:cNvSpPr/>
                <p:nvPr/>
              </p:nvSpPr>
              <p:spPr>
                <a:xfrm>
                  <a:off x="9892326" y="2635806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887894C4-9C7D-4C69-92EB-0844C4C81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326" y="2635806"/>
                  <a:ext cx="607089" cy="376770"/>
                </a:xfrm>
                <a:prstGeom prst="rect">
                  <a:avLst/>
                </a:prstGeom>
                <a:blipFill>
                  <a:blip r:embed="rId6"/>
                  <a:stretch>
                    <a:fillRect t="-1613" r="-9091" b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2122BACC-7564-4EF3-9F53-C536702A8F19}"/>
                </a:ext>
              </a:extLst>
            </p:cNvPr>
            <p:cNvCxnSpPr>
              <a:cxnSpLocks/>
            </p:cNvCxnSpPr>
            <p:nvPr/>
          </p:nvCxnSpPr>
          <p:spPr>
            <a:xfrm>
              <a:off x="1618687" y="3607917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899EEF5B-1F56-46AF-91A8-2A5B95BA8A35}"/>
                </a:ext>
              </a:extLst>
            </p:cNvPr>
            <p:cNvCxnSpPr>
              <a:cxnSpLocks/>
            </p:cNvCxnSpPr>
            <p:nvPr/>
          </p:nvCxnSpPr>
          <p:spPr>
            <a:xfrm>
              <a:off x="3797193" y="365618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17A1DC3-9082-4879-AD98-12F95AAA56FA}"/>
                </a:ext>
              </a:extLst>
            </p:cNvPr>
            <p:cNvCxnSpPr>
              <a:cxnSpLocks/>
            </p:cNvCxnSpPr>
            <p:nvPr/>
          </p:nvCxnSpPr>
          <p:spPr>
            <a:xfrm>
              <a:off x="4526813" y="364053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5B4FAC80-BB80-4521-9A65-D14F144D89F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80" y="363220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F9A56696-B196-468C-831F-0D0E26DFD974}"/>
                </a:ext>
              </a:extLst>
            </p:cNvPr>
            <p:cNvCxnSpPr>
              <a:cxnSpLocks/>
            </p:cNvCxnSpPr>
            <p:nvPr/>
          </p:nvCxnSpPr>
          <p:spPr>
            <a:xfrm>
              <a:off x="5975900" y="361654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93A82F21-BA02-4C9C-8FAE-AFEC8FEFF338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54" y="3731058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CF22175-C8B0-45B5-BDA6-72FCD4877177}"/>
                </a:ext>
              </a:extLst>
            </p:cNvPr>
            <p:cNvCxnSpPr>
              <a:cxnSpLocks/>
            </p:cNvCxnSpPr>
            <p:nvPr/>
          </p:nvCxnSpPr>
          <p:spPr>
            <a:xfrm>
              <a:off x="3067974" y="363220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50AC7D19-9E62-49CB-BF9D-81AA02468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8682" y="3649214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61A84E73-1010-4AAD-BD91-13DAF67A082E}"/>
                </a:ext>
              </a:extLst>
            </p:cNvPr>
            <p:cNvCxnSpPr>
              <a:cxnSpLocks/>
              <a:stCxn id="214" idx="4"/>
            </p:cNvCxnSpPr>
            <p:nvPr/>
          </p:nvCxnSpPr>
          <p:spPr>
            <a:xfrm flipH="1">
              <a:off x="2598682" y="4336010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73924665-29DE-44DF-B59F-BEB3BB34EB39}"/>
                </a:ext>
              </a:extLst>
            </p:cNvPr>
            <p:cNvSpPr/>
            <p:nvPr/>
          </p:nvSpPr>
          <p:spPr>
            <a:xfrm rot="5400000">
              <a:off x="2979869" y="42425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2C2F27EF-C3E0-4017-BD44-268EAF1847A8}"/>
                </a:ext>
              </a:extLst>
            </p:cNvPr>
            <p:cNvSpPr/>
            <p:nvPr/>
          </p:nvSpPr>
          <p:spPr>
            <a:xfrm rot="5400000">
              <a:off x="3706759" y="422900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8C9A6019-3373-4FFE-BAD9-966F97195C4E}"/>
                </a:ext>
              </a:extLst>
            </p:cNvPr>
            <p:cNvSpPr/>
            <p:nvPr/>
          </p:nvSpPr>
          <p:spPr>
            <a:xfrm rot="5400000">
              <a:off x="1526089" y="424101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140974E3-D03D-4222-9166-96567493F17E}"/>
                </a:ext>
              </a:extLst>
            </p:cNvPr>
            <p:cNvSpPr/>
            <p:nvPr/>
          </p:nvSpPr>
          <p:spPr>
            <a:xfrm rot="5400000">
              <a:off x="4431226" y="42425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ECBBE8D6-392B-4956-8DBA-959F779BB1DF}"/>
                </a:ext>
              </a:extLst>
            </p:cNvPr>
            <p:cNvSpPr/>
            <p:nvPr/>
          </p:nvSpPr>
          <p:spPr>
            <a:xfrm rot="5400000">
              <a:off x="5155693" y="42425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5686BA8F-5805-4288-A2A8-EDFCE2CAEA71}"/>
                </a:ext>
              </a:extLst>
            </p:cNvPr>
            <p:cNvSpPr/>
            <p:nvPr/>
          </p:nvSpPr>
          <p:spPr>
            <a:xfrm rot="5400000">
              <a:off x="5880233" y="42421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3A8562F7-2C78-4812-8BC2-2A24867DE215}"/>
                </a:ext>
              </a:extLst>
            </p:cNvPr>
            <p:cNvCxnSpPr>
              <a:cxnSpLocks/>
              <a:endCxn id="218" idx="4"/>
            </p:cNvCxnSpPr>
            <p:nvPr/>
          </p:nvCxnSpPr>
          <p:spPr>
            <a:xfrm flipH="1">
              <a:off x="1529687" y="3649214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4BB7A92D-F6FF-4404-A581-310F9C2EBB40}"/>
                </a:ext>
              </a:extLst>
            </p:cNvPr>
            <p:cNvSpPr/>
            <p:nvPr/>
          </p:nvSpPr>
          <p:spPr>
            <a:xfrm rot="5400000">
              <a:off x="2983467" y="35569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98B1F59E-6B73-49E6-B3F8-9EB950705B1A}"/>
                </a:ext>
              </a:extLst>
            </p:cNvPr>
            <p:cNvSpPr/>
            <p:nvPr/>
          </p:nvSpPr>
          <p:spPr>
            <a:xfrm rot="5400000">
              <a:off x="3710357" y="354333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F7A3FCC-FCE5-46C2-9974-98C57384744A}"/>
                </a:ext>
              </a:extLst>
            </p:cNvPr>
            <p:cNvSpPr/>
            <p:nvPr/>
          </p:nvSpPr>
          <p:spPr>
            <a:xfrm rot="5400000">
              <a:off x="1529687" y="355535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FD2EE29B-20AE-4C0D-95B8-E9968EAEDC29}"/>
                </a:ext>
              </a:extLst>
            </p:cNvPr>
            <p:cNvSpPr/>
            <p:nvPr/>
          </p:nvSpPr>
          <p:spPr>
            <a:xfrm rot="5400000">
              <a:off x="4434824" y="355691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A52A846E-ABD7-406C-BC7F-B7A55056F8B5}"/>
                </a:ext>
              </a:extLst>
            </p:cNvPr>
            <p:cNvSpPr/>
            <p:nvPr/>
          </p:nvSpPr>
          <p:spPr>
            <a:xfrm rot="5400000">
              <a:off x="5159291" y="355691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7E9184AE-41CC-493B-941B-1BEF6056E773}"/>
                </a:ext>
              </a:extLst>
            </p:cNvPr>
            <p:cNvSpPr/>
            <p:nvPr/>
          </p:nvSpPr>
          <p:spPr>
            <a:xfrm rot="5400000">
              <a:off x="5883831" y="35564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: 圆角 221">
              <a:extLst>
                <a:ext uri="{FF2B5EF4-FFF2-40B4-BE49-F238E27FC236}">
                  <a16:creationId xmlns:a16="http://schemas.microsoft.com/office/drawing/2014/main" id="{C209EF42-982C-4A24-A289-D92D67A7513E}"/>
                </a:ext>
              </a:extLst>
            </p:cNvPr>
            <p:cNvSpPr/>
            <p:nvPr/>
          </p:nvSpPr>
          <p:spPr>
            <a:xfrm>
              <a:off x="4438422" y="3857233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1630DA36-2B55-44B6-8FBE-F4D08DC53994}"/>
                    </a:ext>
                  </a:extLst>
                </p:cNvPr>
                <p:cNvSpPr/>
                <p:nvPr/>
              </p:nvSpPr>
              <p:spPr>
                <a:xfrm>
                  <a:off x="5277115" y="3785449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1630DA36-2B55-44B6-8FBE-F4D08DC539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7115" y="3785449"/>
                  <a:ext cx="607089" cy="376770"/>
                </a:xfrm>
                <a:prstGeom prst="rect">
                  <a:avLst/>
                </a:prstGeom>
                <a:blipFill>
                  <a:blip r:embed="rId7"/>
                  <a:stretch>
                    <a:fillRect t="-1613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CDBE42E8-38E6-4B3E-83FF-540766F3E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69605" y="363589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63A10637-BEC8-4A2D-8005-F3110412E6C8}"/>
                </a:ext>
              </a:extLst>
            </p:cNvPr>
            <p:cNvCxnSpPr>
              <a:cxnSpLocks/>
            </p:cNvCxnSpPr>
            <p:nvPr/>
          </p:nvCxnSpPr>
          <p:spPr>
            <a:xfrm>
              <a:off x="9148111" y="3684170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5242F0E3-29AC-49C5-918C-3579E29013E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731" y="3668518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373FAB54-0EA9-4453-9577-2824DFBB27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198" y="366018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FDF4E4CC-3941-46D2-972F-CA2B7502A7C5}"/>
                </a:ext>
              </a:extLst>
            </p:cNvPr>
            <p:cNvCxnSpPr>
              <a:cxnSpLocks/>
            </p:cNvCxnSpPr>
            <p:nvPr/>
          </p:nvCxnSpPr>
          <p:spPr>
            <a:xfrm>
              <a:off x="11326818" y="364453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C78A085F-66A1-40D1-9D9A-5CA8874B11F7}"/>
                </a:ext>
              </a:extLst>
            </p:cNvPr>
            <p:cNvCxnSpPr>
              <a:cxnSpLocks/>
            </p:cNvCxnSpPr>
            <p:nvPr/>
          </p:nvCxnSpPr>
          <p:spPr>
            <a:xfrm>
              <a:off x="7689272" y="3759040"/>
              <a:ext cx="0" cy="50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95C7B685-F572-4153-98C3-C14B472B47B4}"/>
                </a:ext>
              </a:extLst>
            </p:cNvPr>
            <p:cNvCxnSpPr>
              <a:cxnSpLocks/>
            </p:cNvCxnSpPr>
            <p:nvPr/>
          </p:nvCxnSpPr>
          <p:spPr>
            <a:xfrm>
              <a:off x="8418892" y="3660183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C58805E0-0DC1-4745-9CB5-CA3C7F149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9600" y="3677196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66A6886-E6DD-49E2-8C1F-47230C9AD19E}"/>
                </a:ext>
              </a:extLst>
            </p:cNvPr>
            <p:cNvCxnSpPr>
              <a:cxnSpLocks/>
              <a:stCxn id="243" idx="4"/>
            </p:cNvCxnSpPr>
            <p:nvPr/>
          </p:nvCxnSpPr>
          <p:spPr>
            <a:xfrm flipH="1">
              <a:off x="7949600" y="4363992"/>
              <a:ext cx="328155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FA4B34C9-349D-422B-A0EF-0EC78019C038}"/>
                </a:ext>
              </a:extLst>
            </p:cNvPr>
            <p:cNvSpPr/>
            <p:nvPr/>
          </p:nvSpPr>
          <p:spPr>
            <a:xfrm rot="5400000">
              <a:off x="8330787" y="427056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A2BEFE2A-FBC5-45DC-A77E-3B5A2B639A66}"/>
                </a:ext>
              </a:extLst>
            </p:cNvPr>
            <p:cNvSpPr/>
            <p:nvPr/>
          </p:nvSpPr>
          <p:spPr>
            <a:xfrm rot="5400000">
              <a:off x="9057677" y="425698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8C8F2A52-9DC9-4D22-B326-C4A359DA1AF0}"/>
                </a:ext>
              </a:extLst>
            </p:cNvPr>
            <p:cNvSpPr/>
            <p:nvPr/>
          </p:nvSpPr>
          <p:spPr>
            <a:xfrm rot="5400000">
              <a:off x="6877007" y="426900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7F02077A-4785-4E2E-980A-E8B60EDFB82E}"/>
                </a:ext>
              </a:extLst>
            </p:cNvPr>
            <p:cNvSpPr/>
            <p:nvPr/>
          </p:nvSpPr>
          <p:spPr>
            <a:xfrm rot="5400000">
              <a:off x="9782144" y="42705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2A81552F-7964-4548-B1EC-9A28A8D136C4}"/>
                </a:ext>
              </a:extLst>
            </p:cNvPr>
            <p:cNvSpPr/>
            <p:nvPr/>
          </p:nvSpPr>
          <p:spPr>
            <a:xfrm rot="5400000">
              <a:off x="10506611" y="42705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032C9244-FFE7-4ACB-B373-8E69E9EB6087}"/>
                </a:ext>
              </a:extLst>
            </p:cNvPr>
            <p:cNvSpPr/>
            <p:nvPr/>
          </p:nvSpPr>
          <p:spPr>
            <a:xfrm rot="5400000">
              <a:off x="11231151" y="427012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BFB6B233-E775-4B2F-ABC8-11D02BE72ED7}"/>
                </a:ext>
              </a:extLst>
            </p:cNvPr>
            <p:cNvCxnSpPr>
              <a:cxnSpLocks/>
              <a:endCxn id="247" idx="4"/>
            </p:cNvCxnSpPr>
            <p:nvPr/>
          </p:nvCxnSpPr>
          <p:spPr>
            <a:xfrm flipH="1">
              <a:off x="6880605" y="3677196"/>
              <a:ext cx="5298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274DA81-F1C4-4204-B939-0FF5599EEC23}"/>
                </a:ext>
              </a:extLst>
            </p:cNvPr>
            <p:cNvSpPr/>
            <p:nvPr/>
          </p:nvSpPr>
          <p:spPr>
            <a:xfrm rot="5400000">
              <a:off x="8334385" y="358489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5581FEFA-540D-4EB9-9225-E36CFA24954E}"/>
                </a:ext>
              </a:extLst>
            </p:cNvPr>
            <p:cNvSpPr/>
            <p:nvPr/>
          </p:nvSpPr>
          <p:spPr>
            <a:xfrm rot="5400000">
              <a:off x="9061275" y="357131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3A21A398-8821-4F3F-AA74-DF577C48B47B}"/>
                </a:ext>
              </a:extLst>
            </p:cNvPr>
            <p:cNvSpPr/>
            <p:nvPr/>
          </p:nvSpPr>
          <p:spPr>
            <a:xfrm rot="5400000">
              <a:off x="6880605" y="358333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CFD90E87-9035-44DC-BE58-3C4ED0FB67CF}"/>
                </a:ext>
              </a:extLst>
            </p:cNvPr>
            <p:cNvSpPr/>
            <p:nvPr/>
          </p:nvSpPr>
          <p:spPr>
            <a:xfrm rot="5400000">
              <a:off x="9785742" y="358489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CEBB56E4-6263-451E-8FF4-4AE7D2841DDF}"/>
                </a:ext>
              </a:extLst>
            </p:cNvPr>
            <p:cNvSpPr/>
            <p:nvPr/>
          </p:nvSpPr>
          <p:spPr>
            <a:xfrm rot="5400000">
              <a:off x="10510209" y="358489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163B7841-4E9C-4E40-AFB2-E1B78445FC0E}"/>
                </a:ext>
              </a:extLst>
            </p:cNvPr>
            <p:cNvSpPr/>
            <p:nvPr/>
          </p:nvSpPr>
          <p:spPr>
            <a:xfrm rot="5400000">
              <a:off x="11234749" y="358446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: 圆角 250">
              <a:extLst>
                <a:ext uri="{FF2B5EF4-FFF2-40B4-BE49-F238E27FC236}">
                  <a16:creationId xmlns:a16="http://schemas.microsoft.com/office/drawing/2014/main" id="{662477D5-4A0A-4E06-A478-E40EAAE22E30}"/>
                </a:ext>
              </a:extLst>
            </p:cNvPr>
            <p:cNvSpPr/>
            <p:nvPr/>
          </p:nvSpPr>
          <p:spPr>
            <a:xfrm>
              <a:off x="10510061" y="3885575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839FEEAE-E5C0-4B38-90D0-2FFFA42CEDD3}"/>
                    </a:ext>
                  </a:extLst>
                </p:cNvPr>
                <p:cNvSpPr/>
                <p:nvPr/>
              </p:nvSpPr>
              <p:spPr>
                <a:xfrm>
                  <a:off x="11348754" y="3813791"/>
                  <a:ext cx="607089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839FEEAE-E5C0-4B38-90D0-2FFFA42CED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8754" y="3813791"/>
                  <a:ext cx="607089" cy="376770"/>
                </a:xfrm>
                <a:prstGeom prst="rect">
                  <a:avLst/>
                </a:prstGeom>
                <a:blipFill>
                  <a:blip r:embed="rId8"/>
                  <a:stretch>
                    <a:fillRect t="-1639" r="-9091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739D4EEB-5F02-470F-9287-A0C8592A1728}"/>
                    </a:ext>
                  </a:extLst>
                </p:cNvPr>
                <p:cNvSpPr txBox="1"/>
                <p:nvPr/>
              </p:nvSpPr>
              <p:spPr>
                <a:xfrm>
                  <a:off x="6277750" y="1358279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739D4EEB-5F02-470F-9287-A0C8592A1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750" y="1358279"/>
                  <a:ext cx="418383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2C466F60-17FA-48E0-900F-20EDC59DBF7A}"/>
                    </a:ext>
                  </a:extLst>
                </p:cNvPr>
                <p:cNvSpPr txBox="1"/>
                <p:nvPr/>
              </p:nvSpPr>
              <p:spPr>
                <a:xfrm>
                  <a:off x="6267123" y="2557743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2C466F60-17FA-48E0-900F-20EDC59DB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123" y="2557743"/>
                  <a:ext cx="418383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9CD18931-B8CB-4400-A207-5F2A6A1A3C44}"/>
                    </a:ext>
                  </a:extLst>
                </p:cNvPr>
                <p:cNvSpPr txBox="1"/>
                <p:nvPr/>
              </p:nvSpPr>
              <p:spPr>
                <a:xfrm>
                  <a:off x="6274786" y="3757207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9CD18931-B8CB-4400-A207-5F2A6A1A3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786" y="3757207"/>
                  <a:ext cx="418383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B9EC5F3-2826-442D-A9F6-5923340A7D53}"/>
                    </a:ext>
                  </a:extLst>
                </p:cNvPr>
                <p:cNvSpPr/>
                <p:nvPr/>
              </p:nvSpPr>
              <p:spPr>
                <a:xfrm>
                  <a:off x="236157" y="1316943"/>
                  <a:ext cx="1134862" cy="611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B9EC5F3-2826-442D-A9F6-5923340A7D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57" y="1316943"/>
                  <a:ext cx="1134862" cy="6111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68C5C646-79B5-4B3E-8559-9C30CD636A67}"/>
              </a:ext>
            </a:extLst>
          </p:cNvPr>
          <p:cNvCxnSpPr>
            <a:cxnSpLocks/>
          </p:cNvCxnSpPr>
          <p:nvPr/>
        </p:nvCxnSpPr>
        <p:spPr>
          <a:xfrm flipV="1">
            <a:off x="9846613" y="5058337"/>
            <a:ext cx="0" cy="135822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CE1193-EABC-438F-B09C-0B6887EBF14F}"/>
              </a:ext>
            </a:extLst>
          </p:cNvPr>
          <p:cNvSpPr/>
          <p:nvPr/>
        </p:nvSpPr>
        <p:spPr>
          <a:xfrm>
            <a:off x="9202082" y="5061105"/>
            <a:ext cx="1329707" cy="1358222"/>
          </a:xfrm>
          <a:prstGeom prst="roundRect">
            <a:avLst>
              <a:gd name="adj" fmla="val 584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91C2D9DC-EE34-4E1E-80E6-51E5CB5FFB88}"/>
              </a:ext>
            </a:extLst>
          </p:cNvPr>
          <p:cNvSpPr/>
          <p:nvPr/>
        </p:nvSpPr>
        <p:spPr>
          <a:xfrm rot="5400000">
            <a:off x="9752752" y="4964475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5" name="椭圆 274">
            <a:extLst>
              <a:ext uri="{FF2B5EF4-FFF2-40B4-BE49-F238E27FC236}">
                <a16:creationId xmlns:a16="http://schemas.microsoft.com/office/drawing/2014/main" id="{83806791-193C-4072-A1A3-B4CE2BD92BEB}"/>
              </a:ext>
            </a:extLst>
          </p:cNvPr>
          <p:cNvSpPr/>
          <p:nvPr/>
        </p:nvSpPr>
        <p:spPr>
          <a:xfrm rot="5400000">
            <a:off x="9752751" y="6306861"/>
            <a:ext cx="187725" cy="187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6" name="矩形: 圆角 265">
            <a:extLst>
              <a:ext uri="{FF2B5EF4-FFF2-40B4-BE49-F238E27FC236}">
                <a16:creationId xmlns:a16="http://schemas.microsoft.com/office/drawing/2014/main" id="{58AE1008-34AA-41DE-B756-7E2BE486C62A}"/>
              </a:ext>
            </a:extLst>
          </p:cNvPr>
          <p:cNvSpPr/>
          <p:nvPr/>
        </p:nvSpPr>
        <p:spPr>
          <a:xfrm>
            <a:off x="9076276" y="5452534"/>
            <a:ext cx="1581321" cy="571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E0F0A04-866E-4ADF-92C9-4FFEDD72FEF0}"/>
                  </a:ext>
                </a:extLst>
              </p:cNvPr>
              <p:cNvSpPr/>
              <p:nvPr/>
            </p:nvSpPr>
            <p:spPr>
              <a:xfrm>
                <a:off x="9599997" y="5512007"/>
                <a:ext cx="583750" cy="48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E0F0A04-866E-4ADF-92C9-4FFEDD72F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997" y="5512007"/>
                <a:ext cx="583750" cy="481350"/>
              </a:xfrm>
              <a:prstGeom prst="rect">
                <a:avLst/>
              </a:prstGeom>
              <a:blipFill>
                <a:blip r:embed="rId13"/>
                <a:stretch>
                  <a:fillRect t="-5063" r="-11458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4F49D3C-6A8C-4A6E-B6D5-1164963341F5}"/>
                  </a:ext>
                </a:extLst>
              </p:cNvPr>
              <p:cNvSpPr/>
              <p:nvPr/>
            </p:nvSpPr>
            <p:spPr>
              <a:xfrm>
                <a:off x="9872408" y="4694241"/>
                <a:ext cx="72430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4F49D3C-6A8C-4A6E-B6D5-116496334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408" y="4694241"/>
                <a:ext cx="724301" cy="3879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0EC865FD-AA3C-4CA7-AD1F-546DEFFA1D33}"/>
                  </a:ext>
                </a:extLst>
              </p:cNvPr>
              <p:cNvSpPr/>
              <p:nvPr/>
            </p:nvSpPr>
            <p:spPr>
              <a:xfrm>
                <a:off x="9786687" y="6398264"/>
                <a:ext cx="64254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0EC865FD-AA3C-4CA7-AD1F-546DEFFA1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87" y="6398264"/>
                <a:ext cx="642547" cy="387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213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757237" y="638298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AA74C68-FE47-477A-A0A2-43114255E998}"/>
                  </a:ext>
                </a:extLst>
              </p:cNvPr>
              <p:cNvSpPr/>
              <p:nvPr/>
            </p:nvSpPr>
            <p:spPr>
              <a:xfrm>
                <a:off x="1020785" y="1491173"/>
                <a:ext cx="10677525" cy="4813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最优化问题变成了：</a:t>
                </a:r>
                <a:r>
                  <a:rPr lang="en-US" altLang="zh-CN" sz="2400" dirty="0"/>
                  <a:t> </a:t>
                </a:r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此时，可通过规范变换，将正则中心移动至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，有（回顾</a:t>
                </a:r>
                <a:r>
                  <a:rPr lang="en-US" altLang="zh-CN" sz="2400" dirty="0"/>
                  <a:t>4.4</a:t>
                </a:r>
                <a:r>
                  <a:rPr lang="zh-CN" altLang="en-US" sz="2400" dirty="0"/>
                  <a:t>中的练习）：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最优化问题最终变成了：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根据</a:t>
                </a:r>
                <a:r>
                  <a:rPr lang="en-US" altLang="zh-CN" sz="2400" dirty="0"/>
                  <a:t>2.1</a:t>
                </a:r>
                <a:r>
                  <a:rPr lang="zh-CN" altLang="en-US" sz="2400" dirty="0"/>
                  <a:t>的内容可知：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最低本征态</a:t>
                </a:r>
                <a:r>
                  <a:rPr lang="zh-CN" altLang="en-US" sz="2400" dirty="0"/>
                  <a:t>！因此，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应被更新为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的最低本征态。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本征态的计算复杂度可控</a:t>
                </a:r>
                <a:r>
                  <a:rPr lang="zh-CN" altLang="en-US" sz="2400" dirty="0"/>
                  <a:t>：即求解维数为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的厄密矩阵的本征态。</a:t>
                </a: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AA74C68-FE47-477A-A0A2-43114255E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85" y="1491173"/>
                <a:ext cx="10677525" cy="4813434"/>
              </a:xfrm>
              <a:prstGeom prst="rect">
                <a:avLst/>
              </a:prstGeom>
              <a:blipFill>
                <a:blip r:embed="rId2"/>
                <a:stretch>
                  <a:fillRect l="-742" t="-887" b="-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AC0F023-D6C6-4DC1-9815-0779D1917D7A}"/>
              </a:ext>
            </a:extLst>
          </p:cNvPr>
          <p:cNvGrpSpPr/>
          <p:nvPr/>
        </p:nvGrpSpPr>
        <p:grpSpPr>
          <a:xfrm>
            <a:off x="9264680" y="311148"/>
            <a:ext cx="1581321" cy="2091950"/>
            <a:chOff x="9668943" y="892708"/>
            <a:chExt cx="1581321" cy="209195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69CF5D3-FC29-4C67-AF78-084BF316A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9280" y="1256804"/>
              <a:ext cx="0" cy="135822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8CBF99C0-9E0E-4BCF-9AFD-4E23E91301AF}"/>
                </a:ext>
              </a:extLst>
            </p:cNvPr>
            <p:cNvSpPr/>
            <p:nvPr/>
          </p:nvSpPr>
          <p:spPr>
            <a:xfrm>
              <a:off x="9794749" y="1259572"/>
              <a:ext cx="1329707" cy="1358222"/>
            </a:xfrm>
            <a:prstGeom prst="roundRect">
              <a:avLst>
                <a:gd name="adj" fmla="val 5842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ECD7DF2-6DD9-4D49-B6BE-19FAF1463EBC}"/>
                </a:ext>
              </a:extLst>
            </p:cNvPr>
            <p:cNvSpPr/>
            <p:nvPr/>
          </p:nvSpPr>
          <p:spPr>
            <a:xfrm rot="5400000">
              <a:off x="10345419" y="116294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87E6901-71C8-4CAC-9217-7D0BFBCAF1A8}"/>
                </a:ext>
              </a:extLst>
            </p:cNvPr>
            <p:cNvSpPr/>
            <p:nvPr/>
          </p:nvSpPr>
          <p:spPr>
            <a:xfrm rot="5400000">
              <a:off x="10345418" y="250532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8393D7B-8A09-4326-A6A3-A30BF0C44EA6}"/>
                </a:ext>
              </a:extLst>
            </p:cNvPr>
            <p:cNvSpPr/>
            <p:nvPr/>
          </p:nvSpPr>
          <p:spPr>
            <a:xfrm>
              <a:off x="9668943" y="1651001"/>
              <a:ext cx="1581321" cy="5716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E9C260B-0751-42B7-A2FB-2A8C313DF583}"/>
                    </a:ext>
                  </a:extLst>
                </p:cNvPr>
                <p:cNvSpPr/>
                <p:nvPr/>
              </p:nvSpPr>
              <p:spPr>
                <a:xfrm>
                  <a:off x="10192664" y="1710474"/>
                  <a:ext cx="583750" cy="4813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E9C260B-0751-42B7-A2FB-2A8C313DF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664" y="1710474"/>
                  <a:ext cx="583750" cy="481350"/>
                </a:xfrm>
                <a:prstGeom prst="rect">
                  <a:avLst/>
                </a:prstGeom>
                <a:blipFill>
                  <a:blip r:embed="rId3"/>
                  <a:stretch>
                    <a:fillRect t="-5063" r="-12632" b="-12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9EF67FA9-FDCF-4FFD-A743-927FA70DEABA}"/>
                    </a:ext>
                  </a:extLst>
                </p:cNvPr>
                <p:cNvSpPr/>
                <p:nvPr/>
              </p:nvSpPr>
              <p:spPr>
                <a:xfrm>
                  <a:off x="10465075" y="892708"/>
                  <a:ext cx="724301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9EF67FA9-FDCF-4FFD-A743-927FA70DEA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5075" y="892708"/>
                  <a:ext cx="724301" cy="3879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CBD3C01E-7A65-4A5F-A1D0-237B58089DB0}"/>
                    </a:ext>
                  </a:extLst>
                </p:cNvPr>
                <p:cNvSpPr/>
                <p:nvPr/>
              </p:nvSpPr>
              <p:spPr>
                <a:xfrm>
                  <a:off x="10379354" y="2596731"/>
                  <a:ext cx="642547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CBD3C01E-7A65-4A5F-A1D0-237B58089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9354" y="2596731"/>
                  <a:ext cx="642547" cy="3879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3520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B1B548-42B4-4B4A-B6A8-017378A231BA}"/>
              </a:ext>
            </a:extLst>
          </p:cNvPr>
          <p:cNvSpPr/>
          <p:nvPr/>
        </p:nvSpPr>
        <p:spPr>
          <a:xfrm>
            <a:off x="827472" y="1282381"/>
            <a:ext cx="10598640" cy="2186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得到基态</a:t>
            </a:r>
            <a:r>
              <a:rPr lang="en-US" altLang="zh-CN" sz="2400" dirty="0"/>
              <a:t>MPS</a:t>
            </a:r>
            <a:r>
              <a:rPr lang="zh-CN" altLang="en-US" sz="2400" dirty="0"/>
              <a:t>后，我们可</a:t>
            </a:r>
            <a:r>
              <a:rPr lang="zh-CN" altLang="en-US" sz="2400" b="1" dirty="0"/>
              <a:t>利用中心正交形式简化对算符观测量的计算</a:t>
            </a:r>
            <a:br>
              <a:rPr lang="en-US" altLang="zh-CN" sz="2400" dirty="0"/>
            </a:br>
            <a:r>
              <a:rPr lang="zh-CN" altLang="en-US" sz="2000" dirty="0"/>
              <a:t>（注：在部分文献里，如果对右矢的</a:t>
            </a:r>
            <a:r>
              <a:rPr lang="en-US" altLang="zh-CN" sz="2000" dirty="0"/>
              <a:t>MPS</a:t>
            </a:r>
            <a:r>
              <a:rPr lang="zh-CN" altLang="en-US" sz="2000" dirty="0"/>
              <a:t>或</a:t>
            </a:r>
            <a:r>
              <a:rPr lang="en-US" altLang="zh-CN" sz="2000" dirty="0"/>
              <a:t>TN</a:t>
            </a:r>
            <a:r>
              <a:rPr lang="zh-CN" altLang="en-US" sz="2000" dirty="0"/>
              <a:t>态取转置共轭到左矢，箭头的方向也要相应地方向。但在这里我们把转置共轭后的</a:t>
            </a:r>
            <a:r>
              <a:rPr lang="en-US" altLang="zh-CN" sz="2000" dirty="0"/>
              <a:t>MPS</a:t>
            </a:r>
            <a:r>
              <a:rPr lang="zh-CN" altLang="en-US" sz="2000" dirty="0"/>
              <a:t>也当作纯粹的</a:t>
            </a:r>
            <a:r>
              <a:rPr lang="en-US" altLang="zh-CN" sz="2000" dirty="0"/>
              <a:t>TN</a:t>
            </a:r>
            <a:r>
              <a:rPr lang="zh-CN" altLang="en-US" sz="2000" dirty="0"/>
              <a:t>看待，故不对箭头进行反向；省略物理指标上的箭头）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当正交中心与观测量所在格点重合时，计算可做例如下图的简化</a:t>
            </a:r>
            <a:endParaRPr lang="en-US" altLang="zh-CN" sz="2400" dirty="0"/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F048A3FC-6768-496A-9DE7-347A032E4ADF}"/>
              </a:ext>
            </a:extLst>
          </p:cNvPr>
          <p:cNvGrpSpPr/>
          <p:nvPr/>
        </p:nvGrpSpPr>
        <p:grpSpPr>
          <a:xfrm>
            <a:off x="2293458" y="3569371"/>
            <a:ext cx="7180197" cy="889783"/>
            <a:chOff x="2293458" y="3299867"/>
            <a:chExt cx="7180197" cy="889783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7F92766-9832-4E60-9CE8-8934D39FA4A8}"/>
                </a:ext>
              </a:extLst>
            </p:cNvPr>
            <p:cNvGrpSpPr/>
            <p:nvPr/>
          </p:nvGrpSpPr>
          <p:grpSpPr>
            <a:xfrm>
              <a:off x="2386056" y="3364451"/>
              <a:ext cx="4357213" cy="758298"/>
              <a:chOff x="3708122" y="6144539"/>
              <a:chExt cx="4357213" cy="49221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191DCE0-88DC-4ACF-BEA9-34EF9D69D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7D09367-F7EE-416A-BEC5-01B508D75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46C5E9C-E939-4F97-96EB-DF0014EFB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530CB17-A39F-4464-B860-2DD56D6E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AFF88DEC-C3F4-4E24-90E6-12D139B62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FE8264C-8D0E-4B48-B19E-E3362724A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267AE24-72ED-4E99-AC47-E6DE570C6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942CAAA-A082-4D22-88AA-5C6D383D940A}"/>
                </a:ext>
              </a:extLst>
            </p:cNvPr>
            <p:cNvCxnSpPr>
              <a:cxnSpLocks/>
              <a:stCxn id="21" idx="4"/>
              <a:endCxn id="17" idx="4"/>
            </p:cNvCxnSpPr>
            <p:nvPr/>
          </p:nvCxnSpPr>
          <p:spPr>
            <a:xfrm flipH="1" flipV="1">
              <a:off x="2293458" y="4091415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C31A5C8-8F7A-412D-817C-1C35CD061422}"/>
                </a:ext>
              </a:extLst>
            </p:cNvPr>
            <p:cNvSpPr/>
            <p:nvPr/>
          </p:nvSpPr>
          <p:spPr>
            <a:xfrm rot="5400000">
              <a:off x="3747238" y="3999116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86784FB-DEB0-44B2-A72B-45C591F23956}"/>
                </a:ext>
              </a:extLst>
            </p:cNvPr>
            <p:cNvSpPr/>
            <p:nvPr/>
          </p:nvSpPr>
          <p:spPr>
            <a:xfrm rot="5400000">
              <a:off x="4474128" y="398553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0C507BE-8089-451A-AE27-55148749D8A4}"/>
                </a:ext>
              </a:extLst>
            </p:cNvPr>
            <p:cNvSpPr/>
            <p:nvPr/>
          </p:nvSpPr>
          <p:spPr>
            <a:xfrm rot="5400000">
              <a:off x="2293458" y="399755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B0F76DF-174F-4043-9A64-15FC7D819E6E}"/>
                </a:ext>
              </a:extLst>
            </p:cNvPr>
            <p:cNvSpPr/>
            <p:nvPr/>
          </p:nvSpPr>
          <p:spPr>
            <a:xfrm rot="5400000">
              <a:off x="3020348" y="4001925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412CBBE-998E-498E-8D2C-59DFF7445C14}"/>
                </a:ext>
              </a:extLst>
            </p:cNvPr>
            <p:cNvSpPr/>
            <p:nvPr/>
          </p:nvSpPr>
          <p:spPr>
            <a:xfrm rot="5400000">
              <a:off x="5198595" y="399911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885C217-2F25-48FD-95E8-1CD0D757F93B}"/>
                </a:ext>
              </a:extLst>
            </p:cNvPr>
            <p:cNvSpPr/>
            <p:nvPr/>
          </p:nvSpPr>
          <p:spPr>
            <a:xfrm rot="5400000">
              <a:off x="5923062" y="399911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1D01539-6CAF-42F4-8518-008F24F65399}"/>
                </a:ext>
              </a:extLst>
            </p:cNvPr>
            <p:cNvSpPr/>
            <p:nvPr/>
          </p:nvSpPr>
          <p:spPr>
            <a:xfrm rot="5400000">
              <a:off x="6647602" y="399868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E94D48-0869-46D9-AE37-43D8151E3CC8}"/>
                </a:ext>
              </a:extLst>
            </p:cNvPr>
            <p:cNvCxnSpPr>
              <a:cxnSpLocks/>
              <a:stCxn id="29" idx="4"/>
              <a:endCxn id="25" idx="4"/>
            </p:cNvCxnSpPr>
            <p:nvPr/>
          </p:nvCxnSpPr>
          <p:spPr>
            <a:xfrm flipH="1" flipV="1">
              <a:off x="2297056" y="3405748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C1278AF-9EDF-4735-9AAE-F6CB5852E0D8}"/>
                </a:ext>
              </a:extLst>
            </p:cNvPr>
            <p:cNvSpPr/>
            <p:nvPr/>
          </p:nvSpPr>
          <p:spPr>
            <a:xfrm rot="5400000">
              <a:off x="3750836" y="3313449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63A67BA-A5E7-4EFB-9C6B-EB3D72A33A4E}"/>
                </a:ext>
              </a:extLst>
            </p:cNvPr>
            <p:cNvSpPr/>
            <p:nvPr/>
          </p:nvSpPr>
          <p:spPr>
            <a:xfrm rot="5400000">
              <a:off x="4477726" y="329986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AD30D7B-3062-43DA-B4F9-79AE6C5F4117}"/>
                </a:ext>
              </a:extLst>
            </p:cNvPr>
            <p:cNvSpPr/>
            <p:nvPr/>
          </p:nvSpPr>
          <p:spPr>
            <a:xfrm rot="5400000">
              <a:off x="2297056" y="331188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E53BE62-DDD5-4784-833D-07AEC75F9038}"/>
                </a:ext>
              </a:extLst>
            </p:cNvPr>
            <p:cNvSpPr/>
            <p:nvPr/>
          </p:nvSpPr>
          <p:spPr>
            <a:xfrm rot="5400000">
              <a:off x="3023946" y="3316258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0E19270-73DD-44C3-95D2-DCD292A14312}"/>
                </a:ext>
              </a:extLst>
            </p:cNvPr>
            <p:cNvSpPr/>
            <p:nvPr/>
          </p:nvSpPr>
          <p:spPr>
            <a:xfrm rot="5400000">
              <a:off x="5202193" y="33134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0DCFA2D-742F-4E25-83CD-6EB20CC56745}"/>
                </a:ext>
              </a:extLst>
            </p:cNvPr>
            <p:cNvSpPr/>
            <p:nvPr/>
          </p:nvSpPr>
          <p:spPr>
            <a:xfrm rot="5400000">
              <a:off x="5926660" y="33134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82A7359-7E88-4C28-8D75-60F3F8B819FD}"/>
                </a:ext>
              </a:extLst>
            </p:cNvPr>
            <p:cNvSpPr/>
            <p:nvPr/>
          </p:nvSpPr>
          <p:spPr>
            <a:xfrm rot="5400000">
              <a:off x="6651200" y="331301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DCC74F1-6189-4184-A9B5-5E73F042F0C3}"/>
                </a:ext>
              </a:extLst>
            </p:cNvPr>
            <p:cNvSpPr/>
            <p:nvPr/>
          </p:nvSpPr>
          <p:spPr>
            <a:xfrm>
              <a:off x="3022028" y="3622814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E4401D67-2A20-4ACC-8616-2989DDE8478E}"/>
                </a:ext>
              </a:extLst>
            </p:cNvPr>
            <p:cNvGrpSpPr/>
            <p:nvPr/>
          </p:nvGrpSpPr>
          <p:grpSpPr>
            <a:xfrm>
              <a:off x="2707129" y="3345308"/>
              <a:ext cx="115311" cy="807393"/>
              <a:chOff x="2707129" y="3345308"/>
              <a:chExt cx="115311" cy="807393"/>
            </a:xfrm>
          </p:grpSpPr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D428D329-4C17-4E17-A8B6-005E0ACB4647}"/>
                  </a:ext>
                </a:extLst>
              </p:cNvPr>
              <p:cNvSpPr/>
              <p:nvPr/>
            </p:nvSpPr>
            <p:spPr>
              <a:xfrm rot="16200000" flipV="1">
                <a:off x="2698676" y="4038580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等腰三角形 84">
                <a:extLst>
                  <a:ext uri="{FF2B5EF4-FFF2-40B4-BE49-F238E27FC236}">
                    <a16:creationId xmlns:a16="http://schemas.microsoft.com/office/drawing/2014/main" id="{5A0BE2A4-0366-4736-9F66-30A42A25D0F9}"/>
                  </a:ext>
                </a:extLst>
              </p:cNvPr>
              <p:cNvSpPr/>
              <p:nvPr/>
            </p:nvSpPr>
            <p:spPr>
              <a:xfrm rot="16200000" flipV="1">
                <a:off x="2708320" y="3353761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28F26BC1-1350-4C97-B879-9D10FBB06A0C}"/>
                </a:ext>
              </a:extLst>
            </p:cNvPr>
            <p:cNvGrpSpPr/>
            <p:nvPr/>
          </p:nvGrpSpPr>
          <p:grpSpPr>
            <a:xfrm flipH="1">
              <a:off x="4134981" y="3339225"/>
              <a:ext cx="115311" cy="807393"/>
              <a:chOff x="1219320" y="2191446"/>
              <a:chExt cx="115311" cy="807393"/>
            </a:xfrm>
          </p:grpSpPr>
          <p:sp>
            <p:nvSpPr>
              <p:cNvPr id="86" name="等腰三角形 85">
                <a:extLst>
                  <a:ext uri="{FF2B5EF4-FFF2-40B4-BE49-F238E27FC236}">
                    <a16:creationId xmlns:a16="http://schemas.microsoft.com/office/drawing/2014/main" id="{E4D70EA1-7EC8-4162-BD2E-C5C8A9386302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等腰三角形 86">
                <a:extLst>
                  <a:ext uri="{FF2B5EF4-FFF2-40B4-BE49-F238E27FC236}">
                    <a16:creationId xmlns:a16="http://schemas.microsoft.com/office/drawing/2014/main" id="{6BDF5E80-3B95-4DE3-8849-04CF6CCB1627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6B00F68-EC70-41AE-93BF-4BBBC38CAC20}"/>
                </a:ext>
              </a:extLst>
            </p:cNvPr>
            <p:cNvGrpSpPr/>
            <p:nvPr/>
          </p:nvGrpSpPr>
          <p:grpSpPr>
            <a:xfrm flipH="1">
              <a:off x="4877446" y="3338798"/>
              <a:ext cx="115311" cy="807393"/>
              <a:chOff x="1219320" y="2191446"/>
              <a:chExt cx="115311" cy="807393"/>
            </a:xfrm>
          </p:grpSpPr>
          <p:sp>
            <p:nvSpPr>
              <p:cNvPr id="90" name="等腰三角形 89">
                <a:extLst>
                  <a:ext uri="{FF2B5EF4-FFF2-40B4-BE49-F238E27FC236}">
                    <a16:creationId xmlns:a16="http://schemas.microsoft.com/office/drawing/2014/main" id="{5301615A-1C2F-42B8-A3E8-193E81D79A54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90">
                <a:extLst>
                  <a:ext uri="{FF2B5EF4-FFF2-40B4-BE49-F238E27FC236}">
                    <a16:creationId xmlns:a16="http://schemas.microsoft.com/office/drawing/2014/main" id="{F0F111ED-BC1E-42E2-85A9-1D2D078D76EC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8A3E9B8-6917-4BE1-BC64-2B068407B123}"/>
                </a:ext>
              </a:extLst>
            </p:cNvPr>
            <p:cNvGrpSpPr/>
            <p:nvPr/>
          </p:nvGrpSpPr>
          <p:grpSpPr>
            <a:xfrm flipH="1">
              <a:off x="5589948" y="3348323"/>
              <a:ext cx="115311" cy="807393"/>
              <a:chOff x="1219320" y="2191446"/>
              <a:chExt cx="115311" cy="807393"/>
            </a:xfrm>
          </p:grpSpPr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0015E3F0-A52A-43FB-8302-109A884AAF2C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等腰三角形 93">
                <a:extLst>
                  <a:ext uri="{FF2B5EF4-FFF2-40B4-BE49-F238E27FC236}">
                    <a16:creationId xmlns:a16="http://schemas.microsoft.com/office/drawing/2014/main" id="{D76C3D72-877B-42A3-9A16-808FA75C1DD2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46EE76E2-DADB-4958-8F60-0C227E206EA0}"/>
                </a:ext>
              </a:extLst>
            </p:cNvPr>
            <p:cNvGrpSpPr/>
            <p:nvPr/>
          </p:nvGrpSpPr>
          <p:grpSpPr>
            <a:xfrm flipH="1">
              <a:off x="6320315" y="3348386"/>
              <a:ext cx="115311" cy="807393"/>
              <a:chOff x="1219320" y="2191446"/>
              <a:chExt cx="115311" cy="807393"/>
            </a:xfrm>
          </p:grpSpPr>
          <p:sp>
            <p:nvSpPr>
              <p:cNvPr id="96" name="等腰三角形 95">
                <a:extLst>
                  <a:ext uri="{FF2B5EF4-FFF2-40B4-BE49-F238E27FC236}">
                    <a16:creationId xmlns:a16="http://schemas.microsoft.com/office/drawing/2014/main" id="{918DA139-BFD4-4F44-B091-F56EED670E59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243D1096-7770-4148-9F33-55AD0BE9B962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31547D4-69AD-4103-BD33-DF30E5310BB2}"/>
                </a:ext>
              </a:extLst>
            </p:cNvPr>
            <p:cNvSpPr/>
            <p:nvPr/>
          </p:nvSpPr>
          <p:spPr>
            <a:xfrm>
              <a:off x="8184079" y="3613082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838332E-1F6F-4C81-A04D-E62C1576B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1268" y="3405094"/>
              <a:ext cx="164238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439C02BA-6ABD-4809-A2CB-A8218AECB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1268" y="4092120"/>
              <a:ext cx="164238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AE20995-3A6A-4D98-BED5-9AA25522C9B1}"/>
                </a:ext>
              </a:extLst>
            </p:cNvPr>
            <p:cNvCxnSpPr>
              <a:cxnSpLocks/>
            </p:cNvCxnSpPr>
            <p:nvPr/>
          </p:nvCxnSpPr>
          <p:spPr>
            <a:xfrm>
              <a:off x="8276097" y="3413429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F5E63DC4-3065-4965-8559-6E2D9AACD214}"/>
                </a:ext>
              </a:extLst>
            </p:cNvPr>
            <p:cNvCxnSpPr>
              <a:cxnSpLocks/>
            </p:cNvCxnSpPr>
            <p:nvPr/>
          </p:nvCxnSpPr>
          <p:spPr>
            <a:xfrm>
              <a:off x="8995564" y="3405094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D333FF4-5235-45C3-A05A-DD05E49F7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1268" y="3396760"/>
              <a:ext cx="0" cy="69536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8611521-6C68-45BC-9A70-E75BBAFE3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655" y="3405110"/>
              <a:ext cx="0" cy="69536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5084459-DF50-4C42-9627-AD1DC51D47ED}"/>
                </a:ext>
              </a:extLst>
            </p:cNvPr>
            <p:cNvSpPr/>
            <p:nvPr/>
          </p:nvSpPr>
          <p:spPr>
            <a:xfrm rot="5400000">
              <a:off x="8909289" y="3989384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1EE3F801-5736-47F6-94BE-2F0E3849C68D}"/>
                </a:ext>
              </a:extLst>
            </p:cNvPr>
            <p:cNvSpPr/>
            <p:nvPr/>
          </p:nvSpPr>
          <p:spPr>
            <a:xfrm rot="5400000">
              <a:off x="8182399" y="3992193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19F198D0-B980-464F-99EE-3834A32B15DE}"/>
                </a:ext>
              </a:extLst>
            </p:cNvPr>
            <p:cNvSpPr/>
            <p:nvPr/>
          </p:nvSpPr>
          <p:spPr>
            <a:xfrm rot="5400000">
              <a:off x="8912887" y="3303717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267DDDAD-46F9-4262-BDB3-797DAA2C1719}"/>
                </a:ext>
              </a:extLst>
            </p:cNvPr>
            <p:cNvSpPr/>
            <p:nvPr/>
          </p:nvSpPr>
          <p:spPr>
            <a:xfrm rot="5400000">
              <a:off x="8185997" y="3306526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93CD3A40-8744-4AA5-811A-9AF229B5A2C1}"/>
                </a:ext>
              </a:extLst>
            </p:cNvPr>
            <p:cNvSpPr/>
            <p:nvPr/>
          </p:nvSpPr>
          <p:spPr>
            <a:xfrm>
              <a:off x="7123146" y="3567898"/>
              <a:ext cx="380835" cy="399673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FAA74C68-FE47-477A-A0A2-43114255E998}"/>
              </a:ext>
            </a:extLst>
          </p:cNvPr>
          <p:cNvSpPr/>
          <p:nvPr/>
        </p:nvSpPr>
        <p:spPr>
          <a:xfrm>
            <a:off x="831960" y="4589895"/>
            <a:ext cx="10598640" cy="950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当正交中心不</a:t>
            </a:r>
            <a:r>
              <a:rPr lang="en-US" altLang="zh-CN" sz="2400" dirty="0"/>
              <a:t>2</a:t>
            </a:r>
            <a:r>
              <a:rPr lang="zh-CN" altLang="en-US" sz="2400" dirty="0"/>
              <a:t>与观测量所在格点重合时，在不移动正交中心的情况下，计算可做例如下图的简化</a:t>
            </a:r>
            <a:endParaRPr lang="en-US" altLang="zh-CN" sz="2400" dirty="0"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DFD86C7-BE1E-4CEC-8931-47A7CD137A38}"/>
              </a:ext>
            </a:extLst>
          </p:cNvPr>
          <p:cNvGrpSpPr/>
          <p:nvPr/>
        </p:nvGrpSpPr>
        <p:grpSpPr>
          <a:xfrm>
            <a:off x="2293458" y="5695253"/>
            <a:ext cx="7792277" cy="896597"/>
            <a:chOff x="2290913" y="5137289"/>
            <a:chExt cx="7792277" cy="896597"/>
          </a:xfrm>
        </p:grpSpPr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8CFC49B5-0505-4D95-8963-463BD4AC4D36}"/>
                </a:ext>
              </a:extLst>
            </p:cNvPr>
            <p:cNvCxnSpPr>
              <a:cxnSpLocks/>
            </p:cNvCxnSpPr>
            <p:nvPr/>
          </p:nvCxnSpPr>
          <p:spPr>
            <a:xfrm>
              <a:off x="9724851" y="527358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98C2DF79-CDEA-4210-AD1A-70C61296A65D}"/>
                </a:ext>
              </a:extLst>
            </p:cNvPr>
            <p:cNvGrpSpPr/>
            <p:nvPr/>
          </p:nvGrpSpPr>
          <p:grpSpPr>
            <a:xfrm>
              <a:off x="2383511" y="5201873"/>
              <a:ext cx="4357213" cy="758298"/>
              <a:chOff x="3708122" y="6144539"/>
              <a:chExt cx="4357213" cy="492217"/>
            </a:xfrm>
          </p:grpSpPr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1BCDE48B-30B8-4AC0-ACA4-01C2437E9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6CB8EB10-9A25-4D49-B87B-28661476E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6927D979-D148-44DB-816E-5445C0F7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9A5CA601-CE91-40A1-A127-0C7F7072A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66DEA65-AF8E-43D4-A193-08C568F55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000F0287-E8E5-4958-8166-39B313A28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CB079E6C-205E-40B7-BAF0-A6F97A03E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0A7B2772-C3EC-40E3-A8F4-8DD221355542}"/>
                </a:ext>
              </a:extLst>
            </p:cNvPr>
            <p:cNvCxnSpPr>
              <a:cxnSpLocks/>
              <a:stCxn id="131" idx="4"/>
              <a:endCxn id="127" idx="4"/>
            </p:cNvCxnSpPr>
            <p:nvPr/>
          </p:nvCxnSpPr>
          <p:spPr>
            <a:xfrm flipH="1" flipV="1">
              <a:off x="2290913" y="5928837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DC146CDC-F6E4-41BA-90A2-9E648A680177}"/>
                </a:ext>
              </a:extLst>
            </p:cNvPr>
            <p:cNvSpPr/>
            <p:nvPr/>
          </p:nvSpPr>
          <p:spPr>
            <a:xfrm rot="5400000">
              <a:off x="3744693" y="5836538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AD1E29C4-D8F4-441C-B4A7-6312D6325CF1}"/>
                </a:ext>
              </a:extLst>
            </p:cNvPr>
            <p:cNvSpPr/>
            <p:nvPr/>
          </p:nvSpPr>
          <p:spPr>
            <a:xfrm rot="5400000">
              <a:off x="4471583" y="582295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AE560155-DDBA-463F-B54F-84F532702D21}"/>
                </a:ext>
              </a:extLst>
            </p:cNvPr>
            <p:cNvSpPr/>
            <p:nvPr/>
          </p:nvSpPr>
          <p:spPr>
            <a:xfrm rot="5400000">
              <a:off x="2290913" y="583497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C2B4F491-69EA-43CF-B073-7BA4A8D65CB5}"/>
                </a:ext>
              </a:extLst>
            </p:cNvPr>
            <p:cNvSpPr/>
            <p:nvPr/>
          </p:nvSpPr>
          <p:spPr>
            <a:xfrm rot="5400000">
              <a:off x="3017803" y="58393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FDC414EF-BC52-423F-BF38-AD32CA31901A}"/>
                </a:ext>
              </a:extLst>
            </p:cNvPr>
            <p:cNvSpPr/>
            <p:nvPr/>
          </p:nvSpPr>
          <p:spPr>
            <a:xfrm rot="5400000">
              <a:off x="5196050" y="583653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5407DD8A-F0F2-4A08-8E58-51141ADF71C1}"/>
                </a:ext>
              </a:extLst>
            </p:cNvPr>
            <p:cNvSpPr/>
            <p:nvPr/>
          </p:nvSpPr>
          <p:spPr>
            <a:xfrm rot="5400000">
              <a:off x="5920517" y="583653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A29D61E-B010-44F7-AA31-46ACD295A39C}"/>
                </a:ext>
              </a:extLst>
            </p:cNvPr>
            <p:cNvSpPr/>
            <p:nvPr/>
          </p:nvSpPr>
          <p:spPr>
            <a:xfrm rot="5400000">
              <a:off x="6645057" y="583610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1764594B-E5C9-4EDC-8423-46D18BC07916}"/>
                </a:ext>
              </a:extLst>
            </p:cNvPr>
            <p:cNvCxnSpPr>
              <a:cxnSpLocks/>
              <a:stCxn id="139" idx="4"/>
              <a:endCxn id="135" idx="4"/>
            </p:cNvCxnSpPr>
            <p:nvPr/>
          </p:nvCxnSpPr>
          <p:spPr>
            <a:xfrm flipH="1" flipV="1">
              <a:off x="2294511" y="5243170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A8E9F045-7476-46E1-8186-C13EF2B39A3A}"/>
                </a:ext>
              </a:extLst>
            </p:cNvPr>
            <p:cNvSpPr/>
            <p:nvPr/>
          </p:nvSpPr>
          <p:spPr>
            <a:xfrm rot="5400000">
              <a:off x="3748291" y="5150871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41917B3C-3DA6-4B85-A88D-01FB0337A625}"/>
                </a:ext>
              </a:extLst>
            </p:cNvPr>
            <p:cNvSpPr/>
            <p:nvPr/>
          </p:nvSpPr>
          <p:spPr>
            <a:xfrm rot="5400000">
              <a:off x="4475181" y="513728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23A0C497-E3C2-4F96-81B8-3854EC613662}"/>
                </a:ext>
              </a:extLst>
            </p:cNvPr>
            <p:cNvSpPr/>
            <p:nvPr/>
          </p:nvSpPr>
          <p:spPr>
            <a:xfrm rot="5400000">
              <a:off x="2294511" y="514930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1A8E8DC7-2D02-4B4E-A483-F4E15AFCEA59}"/>
                </a:ext>
              </a:extLst>
            </p:cNvPr>
            <p:cNvSpPr/>
            <p:nvPr/>
          </p:nvSpPr>
          <p:spPr>
            <a:xfrm rot="5400000">
              <a:off x="3021401" y="515368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419DC907-00A0-4D85-B60F-6D72A971ED04}"/>
                </a:ext>
              </a:extLst>
            </p:cNvPr>
            <p:cNvSpPr/>
            <p:nvPr/>
          </p:nvSpPr>
          <p:spPr>
            <a:xfrm rot="5400000">
              <a:off x="5199648" y="515086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8A5F943B-7BFA-44F9-B812-BD2826B80E63}"/>
                </a:ext>
              </a:extLst>
            </p:cNvPr>
            <p:cNvSpPr/>
            <p:nvPr/>
          </p:nvSpPr>
          <p:spPr>
            <a:xfrm rot="5400000">
              <a:off x="5924115" y="515086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B6879197-51B8-4D92-8F90-1D7E3FD8CFF3}"/>
                </a:ext>
              </a:extLst>
            </p:cNvPr>
            <p:cNvSpPr/>
            <p:nvPr/>
          </p:nvSpPr>
          <p:spPr>
            <a:xfrm rot="5400000">
              <a:off x="6648655" y="515043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E414E29D-B2B6-4061-8A45-A581470B5441}"/>
                </a:ext>
              </a:extLst>
            </p:cNvPr>
            <p:cNvSpPr/>
            <p:nvPr/>
          </p:nvSpPr>
          <p:spPr>
            <a:xfrm>
              <a:off x="4480910" y="5469397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372D1D50-6184-4568-A94C-6FC03E63797D}"/>
                </a:ext>
              </a:extLst>
            </p:cNvPr>
            <p:cNvSpPr/>
            <p:nvPr/>
          </p:nvSpPr>
          <p:spPr>
            <a:xfrm rot="16200000" flipV="1">
              <a:off x="2696131" y="5876002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等腰三角形 141">
              <a:extLst>
                <a:ext uri="{FF2B5EF4-FFF2-40B4-BE49-F238E27FC236}">
                  <a16:creationId xmlns:a16="http://schemas.microsoft.com/office/drawing/2014/main" id="{5AE31488-5895-465A-8254-A0CCF7C83E09}"/>
                </a:ext>
              </a:extLst>
            </p:cNvPr>
            <p:cNvSpPr/>
            <p:nvPr/>
          </p:nvSpPr>
          <p:spPr>
            <a:xfrm rot="16200000" flipV="1">
              <a:off x="2705775" y="5191183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CC3B10B1-2AF9-4B87-A6F6-A155F8BFB84F}"/>
                </a:ext>
              </a:extLst>
            </p:cNvPr>
            <p:cNvGrpSpPr/>
            <p:nvPr/>
          </p:nvGrpSpPr>
          <p:grpSpPr>
            <a:xfrm flipH="1">
              <a:off x="4132436" y="5176647"/>
              <a:ext cx="115311" cy="807393"/>
              <a:chOff x="1219320" y="2191446"/>
              <a:chExt cx="115311" cy="807393"/>
            </a:xfrm>
          </p:grpSpPr>
          <p:sp>
            <p:nvSpPr>
              <p:cNvPr id="144" name="等腰三角形 143">
                <a:extLst>
                  <a:ext uri="{FF2B5EF4-FFF2-40B4-BE49-F238E27FC236}">
                    <a16:creationId xmlns:a16="http://schemas.microsoft.com/office/drawing/2014/main" id="{03E14F85-249A-4D8A-9BC7-D3E292EB5783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635AA0A9-3FF4-4044-81E1-7E036E5020A6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154F4076-6448-4426-9F0A-134A82DF4798}"/>
                </a:ext>
              </a:extLst>
            </p:cNvPr>
            <p:cNvGrpSpPr/>
            <p:nvPr/>
          </p:nvGrpSpPr>
          <p:grpSpPr>
            <a:xfrm flipH="1">
              <a:off x="4874901" y="5176220"/>
              <a:ext cx="115311" cy="807393"/>
              <a:chOff x="1219320" y="2191446"/>
              <a:chExt cx="115311" cy="807393"/>
            </a:xfrm>
          </p:grpSpPr>
          <p:sp>
            <p:nvSpPr>
              <p:cNvPr id="147" name="等腰三角形 146">
                <a:extLst>
                  <a:ext uri="{FF2B5EF4-FFF2-40B4-BE49-F238E27FC236}">
                    <a16:creationId xmlns:a16="http://schemas.microsoft.com/office/drawing/2014/main" id="{C21C1C03-C586-492A-881C-F4C7BDAC21CB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等腰三角形 147">
                <a:extLst>
                  <a:ext uri="{FF2B5EF4-FFF2-40B4-BE49-F238E27FC236}">
                    <a16:creationId xmlns:a16="http://schemas.microsoft.com/office/drawing/2014/main" id="{421AC0BF-0A77-434E-B0F2-59581F6DE392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F878B665-85FD-4126-B5F7-B6DDEAA88391}"/>
                </a:ext>
              </a:extLst>
            </p:cNvPr>
            <p:cNvGrpSpPr/>
            <p:nvPr/>
          </p:nvGrpSpPr>
          <p:grpSpPr>
            <a:xfrm flipH="1">
              <a:off x="5587403" y="5185745"/>
              <a:ext cx="115311" cy="807393"/>
              <a:chOff x="1219320" y="2191446"/>
              <a:chExt cx="115311" cy="807393"/>
            </a:xfrm>
          </p:grpSpPr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B69A48B8-2E7B-465D-91C1-3A58DE088E31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等腰三角形 150">
                <a:extLst>
                  <a:ext uri="{FF2B5EF4-FFF2-40B4-BE49-F238E27FC236}">
                    <a16:creationId xmlns:a16="http://schemas.microsoft.com/office/drawing/2014/main" id="{DB20078A-781E-456D-BE62-64365C886219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9662727-1745-49E6-9EB3-71D8AAAAB479}"/>
                </a:ext>
              </a:extLst>
            </p:cNvPr>
            <p:cNvGrpSpPr/>
            <p:nvPr/>
          </p:nvGrpSpPr>
          <p:grpSpPr>
            <a:xfrm flipH="1">
              <a:off x="6317770" y="5185808"/>
              <a:ext cx="115311" cy="807393"/>
              <a:chOff x="1219320" y="2191446"/>
              <a:chExt cx="115311" cy="807393"/>
            </a:xfrm>
          </p:grpSpPr>
          <p:sp>
            <p:nvSpPr>
              <p:cNvPr id="153" name="等腰三角形 152">
                <a:extLst>
                  <a:ext uri="{FF2B5EF4-FFF2-40B4-BE49-F238E27FC236}">
                    <a16:creationId xmlns:a16="http://schemas.microsoft.com/office/drawing/2014/main" id="{D52988F1-AF92-49E5-8B79-7214078B229C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等腰三角形 153">
                <a:extLst>
                  <a:ext uri="{FF2B5EF4-FFF2-40B4-BE49-F238E27FC236}">
                    <a16:creationId xmlns:a16="http://schemas.microsoft.com/office/drawing/2014/main" id="{8B1E4808-CF34-49F9-B5CD-461DB315AE67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8632CC32-87AB-4C33-BD7A-BD5A8395830D}"/>
                </a:ext>
              </a:extLst>
            </p:cNvPr>
            <p:cNvGrpSpPr/>
            <p:nvPr/>
          </p:nvGrpSpPr>
          <p:grpSpPr>
            <a:xfrm>
              <a:off x="7828723" y="5242516"/>
              <a:ext cx="2254467" cy="687026"/>
              <a:chOff x="7828723" y="5242516"/>
              <a:chExt cx="1642387" cy="687026"/>
            </a:xfrm>
          </p:grpSpPr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96ACC311-321A-466E-8932-3A81F54FAD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8723" y="5242516"/>
                <a:ext cx="164238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0328DEE7-B436-41D8-A040-16FEA0BDF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8723" y="5929542"/>
                <a:ext cx="164238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34E909C3-930C-4A86-947F-2C214A615AEB}"/>
                </a:ext>
              </a:extLst>
            </p:cNvPr>
            <p:cNvCxnSpPr>
              <a:cxnSpLocks/>
            </p:cNvCxnSpPr>
            <p:nvPr/>
          </p:nvCxnSpPr>
          <p:spPr>
            <a:xfrm>
              <a:off x="8273552" y="5250851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A742F868-2E1F-41C5-9B05-F9F46E0E6862}"/>
                </a:ext>
              </a:extLst>
            </p:cNvPr>
            <p:cNvCxnSpPr>
              <a:cxnSpLocks/>
            </p:cNvCxnSpPr>
            <p:nvPr/>
          </p:nvCxnSpPr>
          <p:spPr>
            <a:xfrm>
              <a:off x="8993019" y="5242516"/>
              <a:ext cx="0" cy="71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F41099B1-3DCF-452E-BFEF-34BB3378F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8723" y="5234182"/>
              <a:ext cx="0" cy="69536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D9ED7ECB-A616-4187-B12E-93C0D7EC6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3041" y="5234182"/>
              <a:ext cx="0" cy="69536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46D72021-E080-4904-80C1-35ECEDC481D2}"/>
                </a:ext>
              </a:extLst>
            </p:cNvPr>
            <p:cNvSpPr/>
            <p:nvPr/>
          </p:nvSpPr>
          <p:spPr>
            <a:xfrm rot="5400000">
              <a:off x="8179854" y="5829615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14C4915E-B8EA-46E8-BD34-A55723A90F9E}"/>
                </a:ext>
              </a:extLst>
            </p:cNvPr>
            <p:cNvSpPr/>
            <p:nvPr/>
          </p:nvSpPr>
          <p:spPr>
            <a:xfrm rot="5400000">
              <a:off x="8183452" y="5143948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箭头: 右 165">
              <a:extLst>
                <a:ext uri="{FF2B5EF4-FFF2-40B4-BE49-F238E27FC236}">
                  <a16:creationId xmlns:a16="http://schemas.microsoft.com/office/drawing/2014/main" id="{8542A535-D5D7-460A-9F60-64DB982D3CD6}"/>
                </a:ext>
              </a:extLst>
            </p:cNvPr>
            <p:cNvSpPr/>
            <p:nvPr/>
          </p:nvSpPr>
          <p:spPr>
            <a:xfrm>
              <a:off x="7120601" y="5405320"/>
              <a:ext cx="380835" cy="399673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D5192CAD-E1FC-438B-8188-9A39105C6777}"/>
                </a:ext>
              </a:extLst>
            </p:cNvPr>
            <p:cNvGrpSpPr/>
            <p:nvPr/>
          </p:nvGrpSpPr>
          <p:grpSpPr>
            <a:xfrm>
              <a:off x="3426132" y="5192354"/>
              <a:ext cx="115311" cy="807393"/>
              <a:chOff x="2707129" y="3345308"/>
              <a:chExt cx="115311" cy="807393"/>
            </a:xfrm>
          </p:grpSpPr>
          <p:sp>
            <p:nvSpPr>
              <p:cNvPr id="188" name="等腰三角形 187">
                <a:extLst>
                  <a:ext uri="{FF2B5EF4-FFF2-40B4-BE49-F238E27FC236}">
                    <a16:creationId xmlns:a16="http://schemas.microsoft.com/office/drawing/2014/main" id="{A116E6F1-145E-42EC-88F7-04FBB05EE850}"/>
                  </a:ext>
                </a:extLst>
              </p:cNvPr>
              <p:cNvSpPr/>
              <p:nvPr/>
            </p:nvSpPr>
            <p:spPr>
              <a:xfrm rot="16200000" flipV="1">
                <a:off x="2698676" y="4038580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等腰三角形 188">
                <a:extLst>
                  <a:ext uri="{FF2B5EF4-FFF2-40B4-BE49-F238E27FC236}">
                    <a16:creationId xmlns:a16="http://schemas.microsoft.com/office/drawing/2014/main" id="{D3C9E3B4-89D7-48A1-A7FE-BA9BB1938912}"/>
                  </a:ext>
                </a:extLst>
              </p:cNvPr>
              <p:cNvSpPr/>
              <p:nvPr/>
            </p:nvSpPr>
            <p:spPr>
              <a:xfrm rot="16200000" flipV="1">
                <a:off x="2708320" y="3353761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323F0577-3E43-4AFF-9BD4-1051B9E32EC3}"/>
                </a:ext>
              </a:extLst>
            </p:cNvPr>
            <p:cNvSpPr/>
            <p:nvPr/>
          </p:nvSpPr>
          <p:spPr>
            <a:xfrm rot="5400000">
              <a:off x="8903262" y="583258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321055B0-CAFF-4CFB-93E8-987ADE2601F1}"/>
                </a:ext>
              </a:extLst>
            </p:cNvPr>
            <p:cNvSpPr/>
            <p:nvPr/>
          </p:nvSpPr>
          <p:spPr>
            <a:xfrm rot="5400000">
              <a:off x="9627729" y="584616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83966E12-A162-42CA-9781-65DE534B5B5F}"/>
                </a:ext>
              </a:extLst>
            </p:cNvPr>
            <p:cNvSpPr/>
            <p:nvPr/>
          </p:nvSpPr>
          <p:spPr>
            <a:xfrm rot="5400000">
              <a:off x="8906860" y="514691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771400C0-6B02-4EDE-9E8F-C555DCE77047}"/>
                </a:ext>
              </a:extLst>
            </p:cNvPr>
            <p:cNvSpPr/>
            <p:nvPr/>
          </p:nvSpPr>
          <p:spPr>
            <a:xfrm rot="5400000">
              <a:off x="9631327" y="516049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: 圆角 193">
              <a:extLst>
                <a:ext uri="{FF2B5EF4-FFF2-40B4-BE49-F238E27FC236}">
                  <a16:creationId xmlns:a16="http://schemas.microsoft.com/office/drawing/2014/main" id="{1ECF5476-2C6E-4E05-A2C2-63B59383CD2E}"/>
                </a:ext>
              </a:extLst>
            </p:cNvPr>
            <p:cNvSpPr/>
            <p:nvPr/>
          </p:nvSpPr>
          <p:spPr>
            <a:xfrm>
              <a:off x="8912589" y="5479022"/>
              <a:ext cx="912935" cy="2402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ADBAD4F7-B8D6-4369-8757-B3DAB305378B}"/>
                </a:ext>
              </a:extLst>
            </p:cNvPr>
            <p:cNvGrpSpPr/>
            <p:nvPr/>
          </p:nvGrpSpPr>
          <p:grpSpPr>
            <a:xfrm flipH="1">
              <a:off x="8564115" y="5186272"/>
              <a:ext cx="115311" cy="807393"/>
              <a:chOff x="1219320" y="2191446"/>
              <a:chExt cx="115311" cy="807393"/>
            </a:xfrm>
          </p:grpSpPr>
          <p:sp>
            <p:nvSpPr>
              <p:cNvPr id="196" name="等腰三角形 195">
                <a:extLst>
                  <a:ext uri="{FF2B5EF4-FFF2-40B4-BE49-F238E27FC236}">
                    <a16:creationId xmlns:a16="http://schemas.microsoft.com/office/drawing/2014/main" id="{4A2183DE-D305-4E1A-B7E5-CBA138B026B6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等腰三角形 196">
                <a:extLst>
                  <a:ext uri="{FF2B5EF4-FFF2-40B4-BE49-F238E27FC236}">
                    <a16:creationId xmlns:a16="http://schemas.microsoft.com/office/drawing/2014/main" id="{2C39459D-9A73-47C3-BE0C-C05B25F0271B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545835E5-953E-4DE1-993D-3CA4F3028326}"/>
                </a:ext>
              </a:extLst>
            </p:cNvPr>
            <p:cNvGrpSpPr/>
            <p:nvPr/>
          </p:nvGrpSpPr>
          <p:grpSpPr>
            <a:xfrm flipH="1">
              <a:off x="9306580" y="5185845"/>
              <a:ext cx="115311" cy="807393"/>
              <a:chOff x="1219320" y="2191446"/>
              <a:chExt cx="115311" cy="807393"/>
            </a:xfrm>
          </p:grpSpPr>
          <p:sp>
            <p:nvSpPr>
              <p:cNvPr id="199" name="等腰三角形 198">
                <a:extLst>
                  <a:ext uri="{FF2B5EF4-FFF2-40B4-BE49-F238E27FC236}">
                    <a16:creationId xmlns:a16="http://schemas.microsoft.com/office/drawing/2014/main" id="{20D9E816-75A3-4306-A969-D1BFB050FCFF}"/>
                  </a:ext>
                </a:extLst>
              </p:cNvPr>
              <p:cNvSpPr/>
              <p:nvPr/>
            </p:nvSpPr>
            <p:spPr>
              <a:xfrm rot="16200000" flipV="1">
                <a:off x="1210867" y="2884718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等腰三角形 199">
                <a:extLst>
                  <a:ext uri="{FF2B5EF4-FFF2-40B4-BE49-F238E27FC236}">
                    <a16:creationId xmlns:a16="http://schemas.microsoft.com/office/drawing/2014/main" id="{2D4AC4DD-6374-409C-9B7F-5E756F5B2F56}"/>
                  </a:ext>
                </a:extLst>
              </p:cNvPr>
              <p:cNvSpPr/>
              <p:nvPr/>
            </p:nvSpPr>
            <p:spPr>
              <a:xfrm rot="16200000" flipV="1">
                <a:off x="1220511" y="2199899"/>
                <a:ext cx="122574" cy="10566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5" name="矩形 204">
            <a:extLst>
              <a:ext uri="{FF2B5EF4-FFF2-40B4-BE49-F238E27FC236}">
                <a16:creationId xmlns:a16="http://schemas.microsoft.com/office/drawing/2014/main" id="{9864D450-CFD5-4743-A735-C1DE5A42D5A8}"/>
              </a:ext>
            </a:extLst>
          </p:cNvPr>
          <p:cNvSpPr/>
          <p:nvPr/>
        </p:nvSpPr>
        <p:spPr>
          <a:xfrm>
            <a:off x="6741464" y="192143"/>
            <a:ext cx="5062905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中计算单体算符观测量的函数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OBCMPS</a:t>
            </a:r>
            <a:r>
              <a:rPr lang="zh-CN" altLang="en-US" dirty="0"/>
              <a:t>类的成员函数</a:t>
            </a:r>
            <a:r>
              <a:rPr lang="en-US" altLang="zh-CN" dirty="0" err="1"/>
              <a:t>calculate_one_body_observable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95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94849" y="574159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AA74C68-FE47-477A-A0A2-43114255E998}"/>
                  </a:ext>
                </a:extLst>
              </p:cNvPr>
              <p:cNvSpPr/>
              <p:nvPr/>
            </p:nvSpPr>
            <p:spPr>
              <a:xfrm>
                <a:off x="1088162" y="1232575"/>
                <a:ext cx="9875013" cy="526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综上，在</a:t>
                </a:r>
                <a:r>
                  <a:rPr lang="en-US" altLang="zh-CN" sz="2400" dirty="0"/>
                  <a:t>DMRG</a:t>
                </a:r>
                <a:r>
                  <a:rPr lang="zh-CN" altLang="en-US" sz="2400" dirty="0"/>
                  <a:t>算法中，</a:t>
                </a:r>
                <a:r>
                  <a:rPr lang="zh-CN" altLang="en-US" sz="2400" b="1" dirty="0"/>
                  <a:t>对第</a:t>
                </a:r>
                <a:r>
                  <a:rPr lang="en-US" altLang="zh-CN" sz="2400" b="1" dirty="0"/>
                  <a:t>n</a:t>
                </a:r>
                <a:r>
                  <a:rPr lang="zh-CN" altLang="en-US" sz="2400" b="1" dirty="0"/>
                  <a:t>个张量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/>
                  <a:t>的更新步骤</a:t>
                </a:r>
                <a:r>
                  <a:rPr lang="zh-CN" altLang="en-US" sz="2400" dirty="0"/>
                  <a:t>如下：</a:t>
                </a: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AA74C68-FE47-477A-A0A2-43114255E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2" y="1232575"/>
                <a:ext cx="9875013" cy="526683"/>
              </a:xfrm>
              <a:prstGeom prst="rect">
                <a:avLst/>
              </a:prstGeom>
              <a:blipFill>
                <a:blip r:embed="rId2"/>
                <a:stretch>
                  <a:fillRect l="-865" b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AA5B22-3C93-42E6-85A7-123B7EA570EE}"/>
                  </a:ext>
                </a:extLst>
              </p:cNvPr>
              <p:cNvSpPr/>
              <p:nvPr/>
            </p:nvSpPr>
            <p:spPr>
              <a:xfrm>
                <a:off x="1452317" y="1768384"/>
                <a:ext cx="9875013" cy="1444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800"/>
                  </a:spcAft>
                  <a:buFont typeface="+mj-lt"/>
                  <a:buAutoNum type="alphaLcParenR"/>
                </a:pPr>
                <a:r>
                  <a:rPr lang="zh-CN" altLang="en-US" sz="2400" dirty="0"/>
                  <a:t>将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正交中心移动到第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个张量；</a:t>
                </a:r>
                <a:endParaRPr lang="en-US" altLang="zh-CN" sz="2400" dirty="0"/>
              </a:p>
              <a:p>
                <a:pPr marL="457200" indent="-457200">
                  <a:spcAft>
                    <a:spcPts val="800"/>
                  </a:spcAft>
                  <a:buFont typeface="+mj-lt"/>
                  <a:buAutoNum type="alphaLcParenR"/>
                </a:pPr>
                <a:r>
                  <a:rPr lang="zh-CN" altLang="en-US" sz="2400" dirty="0"/>
                  <a:t>计算第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个张量对应的有效哈密顿量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 marL="457200" indent="-457200">
                  <a:spcAft>
                    <a:spcPts val="800"/>
                  </a:spcAft>
                  <a:buFont typeface="+mj-lt"/>
                  <a:buAutoNum type="alphaLcParenR"/>
                </a:pPr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更新为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的最低本征态。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AA5B22-3C93-42E6-85A7-123B7EA5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17" y="1768384"/>
                <a:ext cx="9875013" cy="1444883"/>
              </a:xfrm>
              <a:prstGeom prst="rect">
                <a:avLst/>
              </a:prstGeom>
              <a:blipFill>
                <a:blip r:embed="rId3"/>
                <a:stretch>
                  <a:fillRect l="-741" t="-2954" b="-9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656B2A56-330A-4AFE-8C0A-B8633BC61765}"/>
              </a:ext>
            </a:extLst>
          </p:cNvPr>
          <p:cNvSpPr/>
          <p:nvPr/>
        </p:nvSpPr>
        <p:spPr>
          <a:xfrm>
            <a:off x="894849" y="3264992"/>
            <a:ext cx="9875013" cy="52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整个</a:t>
            </a:r>
            <a:r>
              <a:rPr lang="en-US" altLang="zh-CN" sz="2400" b="1" dirty="0"/>
              <a:t>DMRG</a:t>
            </a:r>
            <a:r>
              <a:rPr lang="zh-CN" altLang="en-US" sz="2400" b="1" dirty="0"/>
              <a:t>算法的步骤</a:t>
            </a:r>
            <a:r>
              <a:rPr lang="zh-CN" altLang="en-US" sz="2400" dirty="0"/>
              <a:t>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F35A3B-2B4D-4745-9681-CDC932DFA717}"/>
                  </a:ext>
                </a:extLst>
              </p:cNvPr>
              <p:cNvSpPr/>
              <p:nvPr/>
            </p:nvSpPr>
            <p:spPr>
              <a:xfrm>
                <a:off x="1452317" y="3880469"/>
                <a:ext cx="9875013" cy="1800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zh-CN" altLang="en-US" sz="2400" dirty="0"/>
                  <a:t>随机初始化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态中的各个张量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 ；</a:t>
                </a:r>
                <a:endParaRPr lang="en-US" altLang="zh-CN" sz="2400" dirty="0"/>
              </a:p>
              <a:p>
                <a:pPr marL="457200" indent="-457200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zh-CN" altLang="en-US" sz="2400" dirty="0"/>
                  <a:t>按步骤</a:t>
                </a:r>
                <a:r>
                  <a:rPr lang="en-US" altLang="zh-CN" sz="2400" dirty="0"/>
                  <a:t>a)-c)</a:t>
                </a:r>
                <a:r>
                  <a:rPr lang="zh-CN" altLang="en-US" sz="2400" dirty="0"/>
                  <a:t> 依次更新第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到第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个张量，再依次更新第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到第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个张量；</a:t>
                </a:r>
                <a:endParaRPr lang="en-US" altLang="zh-CN" sz="2400" dirty="0"/>
              </a:p>
              <a:p>
                <a:pPr marL="457200" indent="-457200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zh-CN" altLang="en-US" sz="2400" dirty="0"/>
                  <a:t>如果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收敛，计算完成；否则返回第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步。</a:t>
                </a:r>
                <a:br>
                  <a:rPr lang="en-US" altLang="zh-CN" sz="2400" dirty="0"/>
                </a:br>
                <a:r>
                  <a:rPr lang="zh-CN" altLang="en-US" sz="2400" dirty="0"/>
                  <a:t>（注：步骤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被称为一个</a:t>
                </a:r>
                <a:r>
                  <a:rPr lang="en-US" altLang="zh-CN" sz="2400" dirty="0"/>
                  <a:t>sweep</a:t>
                </a:r>
                <a:r>
                  <a:rPr lang="zh-CN" altLang="en-US" sz="2400" dirty="0"/>
                  <a:t>）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F35A3B-2B4D-4745-9681-CDC932DFA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17" y="3880469"/>
                <a:ext cx="9875013" cy="1800365"/>
              </a:xfrm>
              <a:prstGeom prst="rect">
                <a:avLst/>
              </a:prstGeom>
              <a:blipFill>
                <a:blip r:embed="rId4"/>
                <a:stretch>
                  <a:fillRect l="-741" t="-1017" r="-2593" b="-7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849460BD-BAB4-4F6D-85DE-19114C8534A4}"/>
              </a:ext>
            </a:extLst>
          </p:cNvPr>
          <p:cNvSpPr/>
          <p:nvPr/>
        </p:nvSpPr>
        <p:spPr>
          <a:xfrm>
            <a:off x="1076932" y="5719336"/>
            <a:ext cx="10239169" cy="950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总结</a:t>
            </a:r>
            <a:r>
              <a:rPr lang="zh-CN" altLang="en-US" sz="2400" b="1" dirty="0"/>
              <a:t>：</a:t>
            </a:r>
            <a:r>
              <a:rPr lang="en-US" altLang="zh-CN" sz="2400" b="1" dirty="0">
                <a:solidFill>
                  <a:schemeClr val="accent1"/>
                </a:solidFill>
              </a:rPr>
              <a:t>DMRG</a:t>
            </a:r>
            <a:r>
              <a:rPr lang="zh-CN" altLang="en-US" sz="2400" b="1" dirty="0">
                <a:solidFill>
                  <a:schemeClr val="accent1"/>
                </a:solidFill>
              </a:rPr>
              <a:t>算法的关键在于将整个</a:t>
            </a:r>
            <a:r>
              <a:rPr lang="en-US" altLang="zh-CN" sz="2400" b="1" dirty="0">
                <a:solidFill>
                  <a:schemeClr val="accent1"/>
                </a:solidFill>
              </a:rPr>
              <a:t>MPS</a:t>
            </a:r>
            <a:r>
              <a:rPr lang="zh-CN" altLang="en-US" sz="2400" b="1" dirty="0">
                <a:solidFill>
                  <a:schemeClr val="accent1"/>
                </a:solidFill>
              </a:rPr>
              <a:t>的优化问题化成多个有效哈密顿量的最小本征问题，循环优化直至</a:t>
            </a:r>
            <a:r>
              <a:rPr lang="en-US" altLang="zh-CN" sz="2400" b="1" dirty="0">
                <a:solidFill>
                  <a:schemeClr val="accent1"/>
                </a:solidFill>
              </a:rPr>
              <a:t>MPS</a:t>
            </a:r>
            <a:r>
              <a:rPr lang="zh-CN" altLang="en-US" sz="2400" b="1" dirty="0">
                <a:solidFill>
                  <a:schemeClr val="accent1"/>
                </a:solidFill>
              </a:rPr>
              <a:t>收敛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8C5474-545B-42AD-83A7-E0EE43E06D24}"/>
              </a:ext>
            </a:extLst>
          </p:cNvPr>
          <p:cNvCxnSpPr>
            <a:cxnSpLocks/>
          </p:cNvCxnSpPr>
          <p:nvPr/>
        </p:nvCxnSpPr>
        <p:spPr>
          <a:xfrm>
            <a:off x="1452317" y="1886552"/>
            <a:ext cx="0" cy="132671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892A9BD-5EFF-41EC-A001-86BABBB67488}"/>
              </a:ext>
            </a:extLst>
          </p:cNvPr>
          <p:cNvCxnSpPr>
            <a:cxnSpLocks/>
          </p:cNvCxnSpPr>
          <p:nvPr/>
        </p:nvCxnSpPr>
        <p:spPr>
          <a:xfrm>
            <a:off x="1452317" y="3983255"/>
            <a:ext cx="0" cy="132671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95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>
            <a:extLst>
              <a:ext uri="{FF2B5EF4-FFF2-40B4-BE49-F238E27FC236}">
                <a16:creationId xmlns:a16="http://schemas.microsoft.com/office/drawing/2014/main" id="{3166FCD6-4B15-4A42-83E4-8CB31AA78C37}"/>
              </a:ext>
            </a:extLst>
          </p:cNvPr>
          <p:cNvSpPr/>
          <p:nvPr/>
        </p:nvSpPr>
        <p:spPr>
          <a:xfrm>
            <a:off x="8080773" y="818524"/>
            <a:ext cx="426261" cy="251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7D71CF-D065-43D2-A628-242733DB224A}"/>
              </a:ext>
            </a:extLst>
          </p:cNvPr>
          <p:cNvSpPr/>
          <p:nvPr/>
        </p:nvSpPr>
        <p:spPr>
          <a:xfrm>
            <a:off x="8584808" y="275766"/>
            <a:ext cx="2854711" cy="522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94849" y="555109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4.7 </a:t>
            </a:r>
            <a:r>
              <a:rPr lang="zh-CN" altLang="en-US" sz="3200" dirty="0"/>
              <a:t>密度矩阵重整化群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AA74C68-FE47-477A-A0A2-43114255E998}"/>
              </a:ext>
            </a:extLst>
          </p:cNvPr>
          <p:cNvSpPr/>
          <p:nvPr/>
        </p:nvSpPr>
        <p:spPr>
          <a:xfrm>
            <a:off x="781049" y="1232575"/>
            <a:ext cx="10582275" cy="545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在理论物理中，“</a:t>
            </a:r>
            <a:r>
              <a:rPr lang="zh-CN" altLang="en-US" sz="2400" b="1" dirty="0">
                <a:solidFill>
                  <a:srgbClr val="FF0000"/>
                </a:solidFill>
              </a:rPr>
              <a:t>重整化</a:t>
            </a:r>
            <a:r>
              <a:rPr lang="zh-CN" altLang="en-US" sz="2400" dirty="0"/>
              <a:t>”（</a:t>
            </a:r>
            <a:r>
              <a:rPr lang="en-US" altLang="zh-CN" sz="2400" b="1" dirty="0">
                <a:solidFill>
                  <a:srgbClr val="FF0000"/>
                </a:solidFill>
              </a:rPr>
              <a:t> renormalization </a:t>
            </a:r>
            <a:r>
              <a:rPr lang="zh-CN" altLang="en-US" sz="2400" dirty="0"/>
              <a:t>）可被理解为，通过对系统进行某种（空间或能量等）上的尺度</a:t>
            </a:r>
            <a:r>
              <a:rPr lang="en-US" altLang="zh-CN" sz="2400" dirty="0"/>
              <a:t>/</a:t>
            </a:r>
            <a:r>
              <a:rPr lang="zh-CN" altLang="en-US" sz="2400" dirty="0"/>
              <a:t>标度变换，研究相应物理性质的变化。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“</a:t>
            </a:r>
            <a:r>
              <a:rPr lang="zh-CN" altLang="en-US" sz="2400" b="1" dirty="0">
                <a:solidFill>
                  <a:srgbClr val="FF0000"/>
                </a:solidFill>
              </a:rPr>
              <a:t>群</a:t>
            </a:r>
            <a:r>
              <a:rPr lang="zh-CN" altLang="en-US" sz="2400" b="1" dirty="0"/>
              <a:t>”</a:t>
            </a:r>
            <a:r>
              <a:rPr lang="zh-CN" altLang="en-US" sz="2400" dirty="0"/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group</a:t>
            </a:r>
            <a:r>
              <a:rPr lang="zh-CN" altLang="en-US" sz="2400" dirty="0"/>
              <a:t>）取自于群论，代指标度变换的方式。重整化群并不一定真正构成一个群，但是往往意味着某种变换不变性，并自洽的方式去掉物理系统的细节信息，提取本质属性。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从</a:t>
            </a:r>
            <a:r>
              <a:rPr lang="zh-CN" altLang="en-US" sz="2400" b="1" dirty="0">
                <a:solidFill>
                  <a:srgbClr val="FF0000"/>
                </a:solidFill>
              </a:rPr>
              <a:t>低秩近似</a:t>
            </a:r>
            <a:r>
              <a:rPr lang="zh-CN" altLang="en-US" sz="2400" dirty="0"/>
              <a:t>的角度，密度矩阵重整化群中的</a:t>
            </a:r>
            <a:r>
              <a:rPr lang="zh-CN" altLang="en-US" sz="2400" b="1" dirty="0">
                <a:solidFill>
                  <a:srgbClr val="FF0000"/>
                </a:solidFill>
              </a:rPr>
              <a:t>“重整化” </a:t>
            </a:r>
            <a:r>
              <a:rPr lang="zh-CN" altLang="en-US" sz="2400" dirty="0"/>
              <a:t>，可以理解成</a:t>
            </a:r>
            <a:r>
              <a:rPr lang="zh-CN" altLang="en-US" sz="2400" b="1" dirty="0"/>
              <a:t>对量子希尔伯特空间的</a:t>
            </a:r>
            <a:r>
              <a:rPr lang="zh-CN" altLang="en-US" sz="2400" b="1" dirty="0">
                <a:solidFill>
                  <a:srgbClr val="FF0000"/>
                </a:solidFill>
              </a:rPr>
              <a:t>最优低秩压缩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具体而言，正交条件对应的方向，可以看成是</a:t>
            </a:r>
            <a:r>
              <a:rPr lang="zh-CN" altLang="en-US" sz="2400" b="1" dirty="0"/>
              <a:t>重整化流</a:t>
            </a:r>
            <a:r>
              <a:rPr lang="zh-CN" altLang="en-US" sz="2400" dirty="0"/>
              <a:t>（</a:t>
            </a:r>
            <a:r>
              <a:rPr lang="en-US" altLang="zh-CN" sz="2400" dirty="0"/>
              <a:t>RG flow</a:t>
            </a:r>
            <a:r>
              <a:rPr lang="zh-CN" altLang="en-US" sz="2400" dirty="0"/>
              <a:t>）的方向，每个辅助指标，可以看作是沿重整化流反方向经过的所有物理指标的低秩近似，即</a:t>
            </a:r>
            <a:r>
              <a:rPr lang="zh-CN" altLang="en-US" sz="2400" b="1" dirty="0"/>
              <a:t>在相应希尔伯特空间中提取重要的基矢，去掉不重要的基矢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在</a:t>
            </a:r>
            <a:r>
              <a:rPr lang="en-US" altLang="zh-CN" sz="2400" dirty="0"/>
              <a:t>DMRG</a:t>
            </a:r>
            <a:r>
              <a:rPr lang="zh-CN" altLang="en-US" sz="2400" dirty="0"/>
              <a:t>中，</a:t>
            </a:r>
            <a:r>
              <a:rPr lang="zh-CN" altLang="en-US" sz="2400" b="1" dirty="0"/>
              <a:t>基矢的重要程度是由能量决定的</a:t>
            </a:r>
            <a:r>
              <a:rPr lang="zh-CN" altLang="en-US" sz="2400" dirty="0"/>
              <a:t>，这也符合热力学的原理。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080384-5300-43F0-9716-74E545AB32BC}"/>
              </a:ext>
            </a:extLst>
          </p:cNvPr>
          <p:cNvGrpSpPr/>
          <p:nvPr/>
        </p:nvGrpSpPr>
        <p:grpSpPr>
          <a:xfrm>
            <a:off x="5948353" y="342900"/>
            <a:ext cx="5491172" cy="740291"/>
            <a:chOff x="3560283" y="3429000"/>
            <a:chExt cx="4541869" cy="61231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B6E6C27-9C57-4770-9DB1-A4CD7018FD33}"/>
                </a:ext>
              </a:extLst>
            </p:cNvPr>
            <p:cNvGrpSpPr/>
            <p:nvPr/>
          </p:nvGrpSpPr>
          <p:grpSpPr>
            <a:xfrm>
              <a:off x="3652881" y="3429000"/>
              <a:ext cx="4357213" cy="545410"/>
              <a:chOff x="3708122" y="6144539"/>
              <a:chExt cx="4357213" cy="492217"/>
            </a:xfrm>
          </p:grpSpPr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14906817-87A8-4A7B-BBF2-80427700F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FDF4643-E422-4B46-9349-B7004FC30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D018BC26-116E-4156-BFDD-DE3457CCF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BE8D4E14-92EA-4D27-A337-9E1235FD1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8636FB9-7BEC-46BC-A344-976E3CE6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BE6C904-D370-4AE1-A34B-4CAFF3E7C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5AF020E6-7E11-4680-9EC2-7EF57632B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59CCDD2-D8DD-471B-B368-A6340E89789B}"/>
                </a:ext>
              </a:extLst>
            </p:cNvPr>
            <p:cNvCxnSpPr>
              <a:cxnSpLocks/>
              <a:stCxn id="51" idx="4"/>
              <a:endCxn id="47" idx="4"/>
            </p:cNvCxnSpPr>
            <p:nvPr/>
          </p:nvCxnSpPr>
          <p:spPr>
            <a:xfrm flipH="1" flipV="1">
              <a:off x="3560283" y="3943076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D152054-D425-4705-9E3B-D3F08D8D2612}"/>
                </a:ext>
              </a:extLst>
            </p:cNvPr>
            <p:cNvSpPr/>
            <p:nvPr/>
          </p:nvSpPr>
          <p:spPr>
            <a:xfrm rot="5400000">
              <a:off x="5014063" y="3850777"/>
              <a:ext cx="187725" cy="1877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7F87CF6-7107-47BA-A337-42AD6C496F09}"/>
                </a:ext>
              </a:extLst>
            </p:cNvPr>
            <p:cNvSpPr/>
            <p:nvPr/>
          </p:nvSpPr>
          <p:spPr>
            <a:xfrm rot="5400000">
              <a:off x="5740953" y="383719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E9AE930-C3A9-4F8E-9AA8-81740344C978}"/>
                </a:ext>
              </a:extLst>
            </p:cNvPr>
            <p:cNvSpPr/>
            <p:nvPr/>
          </p:nvSpPr>
          <p:spPr>
            <a:xfrm rot="5400000">
              <a:off x="3560283" y="384921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8D256D9-0BF0-4688-83A5-C7757F848FD7}"/>
                </a:ext>
              </a:extLst>
            </p:cNvPr>
            <p:cNvSpPr/>
            <p:nvPr/>
          </p:nvSpPr>
          <p:spPr>
            <a:xfrm rot="5400000">
              <a:off x="4287173" y="385358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BAFD170-7F87-4FF3-9855-8BE630BF3A78}"/>
                </a:ext>
              </a:extLst>
            </p:cNvPr>
            <p:cNvSpPr/>
            <p:nvPr/>
          </p:nvSpPr>
          <p:spPr>
            <a:xfrm rot="5400000">
              <a:off x="6465420" y="38507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911C08C-879D-450B-B180-65F85653D3B9}"/>
                </a:ext>
              </a:extLst>
            </p:cNvPr>
            <p:cNvSpPr/>
            <p:nvPr/>
          </p:nvSpPr>
          <p:spPr>
            <a:xfrm rot="5400000">
              <a:off x="7189887" y="385077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4D5A45D-7540-4319-AAB6-67E4863281B3}"/>
                </a:ext>
              </a:extLst>
            </p:cNvPr>
            <p:cNvSpPr/>
            <p:nvPr/>
          </p:nvSpPr>
          <p:spPr>
            <a:xfrm rot="5400000">
              <a:off x="7914427" y="385034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EFCEE21C-4057-44E6-8DEF-814011DA0114}"/>
                </a:ext>
              </a:extLst>
            </p:cNvPr>
            <p:cNvSpPr/>
            <p:nvPr/>
          </p:nvSpPr>
          <p:spPr>
            <a:xfrm rot="16200000" flipV="1">
              <a:off x="3965501" y="3890241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>
              <a:extLst>
                <a:ext uri="{FF2B5EF4-FFF2-40B4-BE49-F238E27FC236}">
                  <a16:creationId xmlns:a16="http://schemas.microsoft.com/office/drawing/2014/main" id="{CD7C40B3-E172-4D7A-BEE1-A7FE81149C02}"/>
                </a:ext>
              </a:extLst>
            </p:cNvPr>
            <p:cNvSpPr/>
            <p:nvPr/>
          </p:nvSpPr>
          <p:spPr>
            <a:xfrm rot="5400000" flipH="1" flipV="1">
              <a:off x="5402996" y="3884158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>
              <a:extLst>
                <a:ext uri="{FF2B5EF4-FFF2-40B4-BE49-F238E27FC236}">
                  <a16:creationId xmlns:a16="http://schemas.microsoft.com/office/drawing/2014/main" id="{E02B3E3C-9A48-4366-B201-A4A6C4A3C82D}"/>
                </a:ext>
              </a:extLst>
            </p:cNvPr>
            <p:cNvSpPr/>
            <p:nvPr/>
          </p:nvSpPr>
          <p:spPr>
            <a:xfrm rot="5400000" flipH="1" flipV="1">
              <a:off x="6145461" y="3883731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>
              <a:extLst>
                <a:ext uri="{FF2B5EF4-FFF2-40B4-BE49-F238E27FC236}">
                  <a16:creationId xmlns:a16="http://schemas.microsoft.com/office/drawing/2014/main" id="{FAEE558D-9AAD-4B6F-A7E0-3F9CEEF22358}"/>
                </a:ext>
              </a:extLst>
            </p:cNvPr>
            <p:cNvSpPr/>
            <p:nvPr/>
          </p:nvSpPr>
          <p:spPr>
            <a:xfrm rot="5400000" flipH="1" flipV="1">
              <a:off x="6857963" y="3893256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:a16="http://schemas.microsoft.com/office/drawing/2014/main" id="{F311C485-84E7-4326-B455-482EEEA22EFC}"/>
                </a:ext>
              </a:extLst>
            </p:cNvPr>
            <p:cNvSpPr/>
            <p:nvPr/>
          </p:nvSpPr>
          <p:spPr>
            <a:xfrm rot="5400000" flipH="1" flipV="1">
              <a:off x="7588330" y="3893319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72A0CB36-8A38-43A2-B18E-EF223263807E}"/>
                </a:ext>
              </a:extLst>
            </p:cNvPr>
            <p:cNvSpPr/>
            <p:nvPr/>
          </p:nvSpPr>
          <p:spPr>
            <a:xfrm rot="16200000" flipV="1">
              <a:off x="4687049" y="3899865"/>
              <a:ext cx="122574" cy="1056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E390B11-75BE-4F3C-A97E-BFAE84A83BA5}"/>
              </a:ext>
            </a:extLst>
          </p:cNvPr>
          <p:cNvCxnSpPr/>
          <p:nvPr/>
        </p:nvCxnSpPr>
        <p:spPr>
          <a:xfrm flipH="1">
            <a:off x="8314187" y="574159"/>
            <a:ext cx="270621" cy="22393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46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56348" y="372028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4.8 </a:t>
            </a:r>
            <a:r>
              <a:rPr lang="zh-CN" altLang="en-US" sz="3200" dirty="0"/>
              <a:t>基于自动微分的基态变分算法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/>
              <p:nvPr/>
            </p:nvSpPr>
            <p:spPr>
              <a:xfrm>
                <a:off x="970323" y="1098937"/>
                <a:ext cx="10677524" cy="5549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对于优化问题，可以使用自动微分技术求解，该技术在机器学习中具有广泛的应用，被用于计算模型变分参数关于损失函数的梯度，称之为</a:t>
                </a:r>
                <a:r>
                  <a:rPr lang="zh-CN" altLang="en-US" sz="2400" b="1" dirty="0"/>
                  <a:t>反向传播算法</a:t>
                </a:r>
                <a:r>
                  <a:rPr lang="zh-CN" altLang="en-US" sz="2400" dirty="0"/>
                  <a:t>（</a:t>
                </a:r>
                <a:r>
                  <a:rPr lang="en-US" altLang="zh-CN" sz="2400" dirty="0"/>
                  <a:t>back propagation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BP</a:t>
                </a:r>
                <a:r>
                  <a:rPr lang="zh-CN" altLang="en-US" sz="2400" dirty="0"/>
                  <a:t>）。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例</a:t>
                </a:r>
                <a:r>
                  <a:rPr lang="zh-CN" altLang="en-US" sz="2400" dirty="0"/>
                  <a:t>：</a:t>
                </a:r>
                <a:r>
                  <a:rPr lang="zh-CN" altLang="en-US" sz="2400" b="1" dirty="0"/>
                  <a:t>利用自动微分求解实对称矩阵最大本征向量</a:t>
                </a:r>
                <a:r>
                  <a:rPr lang="zh-CN" altLang="en-US" sz="2400" dirty="0"/>
                  <a:t>，即求解如下极大值问题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𝑀𝑣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 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zh-CN" altLang="en-US" sz="2400" b="1" dirty="0"/>
                  <a:t>损失函数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𝑀𝑣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/>
                  <a:t>，则上述极大化问题被化为</a:t>
                </a:r>
                <a:r>
                  <a:rPr lang="zh-CN" altLang="en-US" sz="2400" b="1" dirty="0"/>
                  <a:t>损失函数的极小化问题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关于的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zh-CN" altLang="en-US" sz="2400" dirty="0"/>
                  <a:t>，要使得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减小，需</a:t>
                </a:r>
                <a:r>
                  <a:rPr lang="zh-CN" altLang="en-US" sz="2400" b="1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2400" b="1" dirty="0"/>
                  <a:t>沿负梯度方向更新</a:t>
                </a:r>
                <a:r>
                  <a:rPr lang="zh-CN" altLang="en-US" sz="2400" dirty="0"/>
                  <a:t>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2400" dirty="0"/>
                  <a:t>为人为给定的常数，被称为</a:t>
                </a:r>
                <a:r>
                  <a:rPr lang="zh-CN" altLang="en-US" sz="2400" b="1" dirty="0"/>
                  <a:t>更新步长</a:t>
                </a:r>
                <a:r>
                  <a:rPr lang="zh-CN" altLang="en-US" sz="2400" dirty="0"/>
                  <a:t>或</a:t>
                </a:r>
                <a:r>
                  <a:rPr lang="zh-CN" altLang="en-US" sz="2400" b="1" dirty="0"/>
                  <a:t>学习率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23" y="1098937"/>
                <a:ext cx="10677524" cy="5549083"/>
              </a:xfrm>
              <a:prstGeom prst="rect">
                <a:avLst/>
              </a:prstGeom>
              <a:blipFill>
                <a:blip r:embed="rId2"/>
                <a:stretch>
                  <a:fillRect l="-742" r="-3710" b="-1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38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757237" y="44674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 Tensor-train</a:t>
            </a:r>
            <a:r>
              <a:rPr lang="zh-CN" altLang="en-US" sz="3200" dirty="0"/>
              <a:t>分解：定义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/>
              <p:nvPr/>
            </p:nvSpPr>
            <p:spPr>
              <a:xfrm>
                <a:off x="923925" y="1253948"/>
                <a:ext cx="10325100" cy="2520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考虑如下问题：给定一个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阶张量，能否将其分解成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个二阶或三阶张量的缩并形式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CN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1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1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2100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∷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  <m:sup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lang="en-US" altLang="zh-CN" sz="21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上式被称为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tensor-train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）分解或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形式</a:t>
                </a:r>
                <a:r>
                  <a:rPr lang="zh-CN" altLang="en-US" sz="2400" dirty="0"/>
                  <a:t>，</a:t>
                </a:r>
                <a:br>
                  <a:rPr lang="en-US" altLang="zh-CN" sz="2400" b="1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被称为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几何或辅助指标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253948"/>
                <a:ext cx="10325100" cy="2520434"/>
              </a:xfrm>
              <a:prstGeom prst="rect">
                <a:avLst/>
              </a:prstGeom>
              <a:blipFill>
                <a:blip r:embed="rId2"/>
                <a:stretch>
                  <a:fillRect l="-827" t="-1695" b="-4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37E649C8-8542-4476-B868-3F4AF42ABEA8}"/>
              </a:ext>
            </a:extLst>
          </p:cNvPr>
          <p:cNvGrpSpPr/>
          <p:nvPr/>
        </p:nvGrpSpPr>
        <p:grpSpPr>
          <a:xfrm>
            <a:off x="6657264" y="3268466"/>
            <a:ext cx="5370324" cy="1663273"/>
            <a:chOff x="923925" y="4862592"/>
            <a:chExt cx="5370324" cy="166327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D389A56-12DF-4456-9475-92CC55F3B948}"/>
                </a:ext>
              </a:extLst>
            </p:cNvPr>
            <p:cNvGrpSpPr/>
            <p:nvPr/>
          </p:nvGrpSpPr>
          <p:grpSpPr>
            <a:xfrm>
              <a:off x="996948" y="5010150"/>
              <a:ext cx="1214530" cy="676154"/>
              <a:chOff x="996948" y="4573918"/>
              <a:chExt cx="1214530" cy="1112386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E46F327-50AC-457B-ABC0-6E9CE1D0D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48" y="4573918"/>
                <a:ext cx="0" cy="11038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E906849-7770-403B-A901-C8CBD6C2C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6500" y="4573918"/>
                <a:ext cx="0" cy="11038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A1C29C1-33C7-4777-8399-AB4B22E75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0760" y="4573918"/>
                <a:ext cx="0" cy="11038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4269146-6ED1-48A7-A168-A6DB984C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1478" y="4582414"/>
                <a:ext cx="0" cy="11038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6787DE0-3E51-47E9-92A4-6ECC874D6929}"/>
                </a:ext>
              </a:extLst>
            </p:cNvPr>
            <p:cNvSpPr/>
            <p:nvPr/>
          </p:nvSpPr>
          <p:spPr>
            <a:xfrm>
              <a:off x="923925" y="5395267"/>
              <a:ext cx="138189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B4B4CEB-1DDD-4F75-A63E-5C40A2F85547}"/>
                    </a:ext>
                  </a:extLst>
                </p:cNvPr>
                <p:cNvSpPr/>
                <p:nvPr/>
              </p:nvSpPr>
              <p:spPr>
                <a:xfrm>
                  <a:off x="2277763" y="5280885"/>
                  <a:ext cx="65594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B4B4CEB-1DDD-4F75-A63E-5C40A2F85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763" y="5280885"/>
                  <a:ext cx="655949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DCD3557-6955-4F49-A04E-48DDF4F6E657}"/>
                </a:ext>
              </a:extLst>
            </p:cNvPr>
            <p:cNvCxnSpPr>
              <a:cxnSpLocks/>
            </p:cNvCxnSpPr>
            <p:nvPr/>
          </p:nvCxnSpPr>
          <p:spPr>
            <a:xfrm>
              <a:off x="3059103" y="5059774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9665CE5-D1F7-41C2-B7FD-BC4A88C2E29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82" y="505977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EB6C788-97DB-43C7-9D26-292DA5B6CFF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675" y="5059770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9CD074D-D8B6-407A-B0F5-41F0314C90D5}"/>
                </a:ext>
              </a:extLst>
            </p:cNvPr>
            <p:cNvCxnSpPr>
              <a:cxnSpLocks/>
            </p:cNvCxnSpPr>
            <p:nvPr/>
          </p:nvCxnSpPr>
          <p:spPr>
            <a:xfrm>
              <a:off x="5923468" y="5054655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95D54BA-D5D3-48D0-89D7-E970E02A9F73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3251147" y="5598933"/>
              <a:ext cx="2480277" cy="5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56739C0-9E3B-4DCB-A0BD-4C66E722DFD2}"/>
                </a:ext>
              </a:extLst>
            </p:cNvPr>
            <p:cNvSpPr/>
            <p:nvPr/>
          </p:nvSpPr>
          <p:spPr>
            <a:xfrm>
              <a:off x="2867059" y="5395267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69E6D5BC-FAC3-4E9C-A995-0EEEC65B8A9F}"/>
                </a:ext>
              </a:extLst>
            </p:cNvPr>
            <p:cNvSpPr/>
            <p:nvPr/>
          </p:nvSpPr>
          <p:spPr>
            <a:xfrm>
              <a:off x="3819838" y="539526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0D75755-6038-44D5-A437-AB4B41F2EF6A}"/>
                </a:ext>
              </a:extLst>
            </p:cNvPr>
            <p:cNvSpPr/>
            <p:nvPr/>
          </p:nvSpPr>
          <p:spPr>
            <a:xfrm>
              <a:off x="4775631" y="5395263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7B689B50-0DF1-4DAA-8172-E4FB6DA06ECB}"/>
                </a:ext>
              </a:extLst>
            </p:cNvPr>
            <p:cNvSpPr/>
            <p:nvPr/>
          </p:nvSpPr>
          <p:spPr>
            <a:xfrm>
              <a:off x="5731424" y="5390148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2AB18BB-4033-4F6D-9501-96CBE1272264}"/>
                    </a:ext>
                  </a:extLst>
                </p:cNvPr>
                <p:cNvSpPr/>
                <p:nvPr/>
              </p:nvSpPr>
              <p:spPr>
                <a:xfrm>
                  <a:off x="2744706" y="5787063"/>
                  <a:ext cx="643702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2AB18BB-4033-4F6D-9501-96CBE1272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706" y="5787063"/>
                  <a:ext cx="643702" cy="3808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ED598C0-6BEE-4E80-8C6B-CBF5AF40B4C0}"/>
                    </a:ext>
                  </a:extLst>
                </p:cNvPr>
                <p:cNvSpPr/>
                <p:nvPr/>
              </p:nvSpPr>
              <p:spPr>
                <a:xfrm>
                  <a:off x="3693044" y="5787063"/>
                  <a:ext cx="643702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ED598C0-6BEE-4E80-8C6B-CBF5AF40B4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044" y="5787063"/>
                  <a:ext cx="643702" cy="3808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174B7D9-695E-4534-A98B-65F0D9B12C3E}"/>
                    </a:ext>
                  </a:extLst>
                </p:cNvPr>
                <p:cNvSpPr/>
                <p:nvPr/>
              </p:nvSpPr>
              <p:spPr>
                <a:xfrm>
                  <a:off x="4642809" y="5787063"/>
                  <a:ext cx="643702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174B7D9-695E-4534-A98B-65F0D9B12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809" y="5787063"/>
                  <a:ext cx="643702" cy="3808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14E4FFF-BDFC-4739-876A-870A07E05C0E}"/>
                    </a:ext>
                  </a:extLst>
                </p:cNvPr>
                <p:cNvSpPr/>
                <p:nvPr/>
              </p:nvSpPr>
              <p:spPr>
                <a:xfrm>
                  <a:off x="5598604" y="5787063"/>
                  <a:ext cx="643702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14E4FFF-BDFC-4739-876A-870A07E05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604" y="5787063"/>
                  <a:ext cx="643702" cy="380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4A4BD75-33EA-4353-89B3-4D5BD9B6E8A5}"/>
                    </a:ext>
                  </a:extLst>
                </p:cNvPr>
                <p:cNvSpPr/>
                <p:nvPr/>
              </p:nvSpPr>
              <p:spPr>
                <a:xfrm>
                  <a:off x="3284941" y="5271739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4A4BD75-33EA-4353-89B3-4D5BD9B6E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4941" y="5271739"/>
                  <a:ext cx="47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7E1F8C67-A4C1-496A-9BAC-988FCB05991D}"/>
                    </a:ext>
                  </a:extLst>
                </p:cNvPr>
                <p:cNvSpPr/>
                <p:nvPr/>
              </p:nvSpPr>
              <p:spPr>
                <a:xfrm>
                  <a:off x="4231500" y="5267971"/>
                  <a:ext cx="47743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7E1F8C67-A4C1-496A-9BAC-988FCB059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500" y="5267971"/>
                  <a:ext cx="4774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95FFF9C-1D66-4AC5-88EB-1D5778A727C0}"/>
                    </a:ext>
                  </a:extLst>
                </p:cNvPr>
                <p:cNvSpPr/>
                <p:nvPr/>
              </p:nvSpPr>
              <p:spPr>
                <a:xfrm>
                  <a:off x="5188182" y="5267971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95FFF9C-1D66-4AC5-88EB-1D5778A7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82" y="5267971"/>
                  <a:ext cx="48276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B9AFFB2-7776-4F47-B6DA-A4110E133238}"/>
                    </a:ext>
                  </a:extLst>
                </p:cNvPr>
                <p:cNvSpPr/>
                <p:nvPr/>
              </p:nvSpPr>
              <p:spPr>
                <a:xfrm>
                  <a:off x="1396500" y="5742550"/>
                  <a:ext cx="390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B9AFFB2-7776-4F47-B6DA-A4110E133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500" y="5742550"/>
                  <a:ext cx="39010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CA497F31-0129-4750-A202-C049CAA9E954}"/>
                    </a:ext>
                  </a:extLst>
                </p:cNvPr>
                <p:cNvSpPr/>
                <p:nvPr/>
              </p:nvSpPr>
              <p:spPr>
                <a:xfrm>
                  <a:off x="2992590" y="4862592"/>
                  <a:ext cx="4509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CA497F31-0129-4750-A202-C049CAA9E9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590" y="4862592"/>
                  <a:ext cx="45095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37FEE13-62A5-4BDC-AF3C-0A6745982A59}"/>
                    </a:ext>
                  </a:extLst>
                </p:cNvPr>
                <p:cNvSpPr/>
                <p:nvPr/>
              </p:nvSpPr>
              <p:spPr>
                <a:xfrm>
                  <a:off x="3943059" y="4863958"/>
                  <a:ext cx="4562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37FEE13-62A5-4BDC-AF3C-0A6745982A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059" y="4863958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1CB4D83D-1382-42A0-BFAA-CB5E4E4C10FE}"/>
                    </a:ext>
                  </a:extLst>
                </p:cNvPr>
                <p:cNvSpPr/>
                <p:nvPr/>
              </p:nvSpPr>
              <p:spPr>
                <a:xfrm>
                  <a:off x="4898237" y="4862592"/>
                  <a:ext cx="4562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1CB4D83D-1382-42A0-BFAA-CB5E4E4C1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237" y="4862592"/>
                  <a:ext cx="45627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B62497A-FBBA-4DEE-BBD8-256927DF161F}"/>
                    </a:ext>
                  </a:extLst>
                </p:cNvPr>
                <p:cNvSpPr/>
                <p:nvPr/>
              </p:nvSpPr>
              <p:spPr>
                <a:xfrm>
                  <a:off x="5842459" y="4869989"/>
                  <a:ext cx="4517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B62497A-FBBA-4DEE-BBD8-256927DF1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459" y="4869989"/>
                  <a:ext cx="45179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3B4CB54-2B3B-4E07-8F0A-91E0C9D48F3F}"/>
                </a:ext>
              </a:extLst>
            </p:cNvPr>
            <p:cNvSpPr txBox="1"/>
            <p:nvPr/>
          </p:nvSpPr>
          <p:spPr>
            <a:xfrm>
              <a:off x="2055986" y="6156533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四阶张量的</a:t>
              </a:r>
              <a:r>
                <a:rPr lang="en-US" altLang="zh-CN" dirty="0"/>
                <a:t>TT</a:t>
              </a:r>
              <a:r>
                <a:rPr lang="zh-CN" altLang="en-US" dirty="0"/>
                <a:t>分解示意图</a:t>
              </a:r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95AB61C7-F537-4217-BB49-80435D686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819" y="4931740"/>
            <a:ext cx="9747332" cy="1797701"/>
          </a:xfrm>
          <a:prstGeom prst="rect">
            <a:avLst/>
          </a:prstGeom>
        </p:spPr>
      </p:pic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A88D10E-5B82-4C51-90FB-5C88274EDFA3}"/>
              </a:ext>
            </a:extLst>
          </p:cNvPr>
          <p:cNvCxnSpPr/>
          <p:nvPr/>
        </p:nvCxnSpPr>
        <p:spPr>
          <a:xfrm>
            <a:off x="1039528" y="4931740"/>
            <a:ext cx="107399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ADA2108-C051-4CDE-81E1-66B401140B1B}"/>
                  </a:ext>
                </a:extLst>
              </p:cNvPr>
              <p:cNvSpPr/>
              <p:nvPr/>
            </p:nvSpPr>
            <p:spPr>
              <a:xfrm>
                <a:off x="1338166" y="4071184"/>
                <a:ext cx="4675080" cy="71359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1900" b="1" dirty="0"/>
                  <a:t>练习</a:t>
                </a:r>
                <a:r>
                  <a:rPr lang="zh-CN" altLang="en-US" sz="1900" dirty="0"/>
                  <a:t>：随机给定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zh-CN" altLang="en-US" sz="1900" dirty="0"/>
                  <a:t>、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900" dirty="0"/>
                  <a:t>、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900" dirty="0"/>
                  <a:t>、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900" dirty="0"/>
                  <a:t>，编写程序计算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900" dirty="0"/>
                  <a:t>（该过程被称为</a:t>
                </a:r>
                <a:r>
                  <a:rPr lang="en-US" altLang="zh-CN" sz="1900" b="1" dirty="0"/>
                  <a:t>TT</a:t>
                </a:r>
                <a:r>
                  <a:rPr lang="zh-CN" altLang="en-US" sz="1900" b="1" dirty="0"/>
                  <a:t>积</a:t>
                </a:r>
                <a:r>
                  <a:rPr lang="zh-CN" altLang="en-US" sz="1900" dirty="0"/>
                  <a:t>）</a:t>
                </a:r>
                <a:endParaRPr lang="en-US" altLang="zh-CN" sz="1900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ADA2108-C051-4CDE-81E1-66B401140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166" y="4071184"/>
                <a:ext cx="4675080" cy="713593"/>
              </a:xfrm>
              <a:prstGeom prst="rect">
                <a:avLst/>
              </a:prstGeom>
              <a:blipFill>
                <a:blip r:embed="rId17"/>
                <a:stretch>
                  <a:fillRect l="-1172" r="-6380" b="-13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594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56348" y="476803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4.8 </a:t>
            </a:r>
            <a:r>
              <a:rPr lang="zh-CN" altLang="en-US" sz="3200" dirty="0"/>
              <a:t>基于自动微分的基态变分算法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/>
              <p:nvPr/>
            </p:nvSpPr>
            <p:spPr>
              <a:xfrm>
                <a:off x="970323" y="1203712"/>
                <a:ext cx="10300860" cy="5156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进行多次迭代更新之后，得到收敛的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，则最大本征向量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/>
                  <a:t>与最大本征值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满足：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其中，梯度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zh-CN" altLang="en-US" sz="2400" dirty="0"/>
                  <a:t>可直接使用自动微分技术计算。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可使用</a:t>
                </a:r>
                <a:r>
                  <a:rPr lang="en-US" altLang="zh-CN" sz="2400" b="1" dirty="0"/>
                  <a:t>Pytorch</a:t>
                </a:r>
                <a:r>
                  <a:rPr lang="zh-CN" altLang="en-US" sz="2400" dirty="0"/>
                  <a:t>实现自动微分。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更新过程中，可使用</a:t>
                </a:r>
                <a:r>
                  <a:rPr lang="zh-CN" altLang="en-US" sz="2400" b="1" dirty="0"/>
                  <a:t>优化器</a:t>
                </a:r>
                <a:r>
                  <a:rPr lang="zh-CN" altLang="en-US" sz="2400" dirty="0"/>
                  <a:t>（</a:t>
                </a:r>
                <a:r>
                  <a:rPr lang="en-US" altLang="zh-CN" sz="2400" dirty="0"/>
                  <a:t>optimizer</a:t>
                </a:r>
                <a:r>
                  <a:rPr lang="zh-CN" altLang="en-US" sz="2400" dirty="0"/>
                  <a:t>，例如</a:t>
                </a:r>
                <a:r>
                  <a:rPr lang="en-US" altLang="zh-CN" sz="2400" dirty="0"/>
                  <a:t>Adam</a:t>
                </a:r>
                <a:r>
                  <a:rPr lang="zh-CN" altLang="en-US" sz="2400" dirty="0"/>
                  <a:t>），</a:t>
                </a:r>
                <a:r>
                  <a:rPr lang="zh-CN" altLang="en-US" sz="2400" b="1" dirty="0"/>
                  <a:t>让程序自适应地控制学习率</a:t>
                </a:r>
                <a:r>
                  <a:rPr lang="zh-CN" altLang="en-US" sz="2400" dirty="0"/>
                  <a:t>，以达到较好的稳定性和收敛速率。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上述例子太过简单，其效率显然不如传统的本征值分解算法。但在更为复杂的问题中，自动微分的优势就会被体现出来。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23" y="1203712"/>
                <a:ext cx="10300860" cy="5156283"/>
              </a:xfrm>
              <a:prstGeom prst="rect">
                <a:avLst/>
              </a:prstGeom>
              <a:blipFill>
                <a:blip r:embed="rId2"/>
                <a:stretch>
                  <a:fillRect l="-769" r="-710" b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48F672-700F-4C52-8CDC-7342DE6BCC73}"/>
              </a:ext>
            </a:extLst>
          </p:cNvPr>
          <p:cNvSpPr/>
          <p:nvPr/>
        </p:nvSpPr>
        <p:spPr>
          <a:xfrm>
            <a:off x="9549157" y="371925"/>
            <a:ext cx="2061818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sec4_8_eigAD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E7E308-E87B-44E0-BE5D-5E1534CB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29" y="3162210"/>
            <a:ext cx="2740961" cy="7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56348" y="372028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4.8 </a:t>
            </a:r>
            <a:r>
              <a:rPr lang="zh-CN" altLang="en-US" sz="3200" dirty="0"/>
              <a:t>基于自动微分的基态变分算法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/>
              <p:nvPr/>
            </p:nvSpPr>
            <p:spPr>
              <a:xfrm>
                <a:off x="970323" y="1098937"/>
                <a:ext cx="10300860" cy="4946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根据最大本征值问题与基态问题的等价性，显然，自动微分方法可用于求解多体系统基态，对应的优化问题可写为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其中，变分参数为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中的各个张量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，梯度更新公式为：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相比于</a:t>
                </a:r>
                <a:r>
                  <a:rPr lang="en-US" altLang="zh-CN" sz="2400" dirty="0"/>
                  <a:t>DMRG</a:t>
                </a:r>
                <a:r>
                  <a:rPr lang="zh-CN" altLang="en-US" sz="2400" dirty="0"/>
                  <a:t>中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的“重整化群”解释，这里可以更加直接地将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看作是对基态的一种</a:t>
                </a:r>
                <a:r>
                  <a:rPr lang="zh-CN" altLang="en-US" sz="2400" b="1" dirty="0"/>
                  <a:t>特殊的参数化形式</a:t>
                </a:r>
                <a:r>
                  <a:rPr lang="zh-CN" altLang="en-US" sz="2400" dirty="0"/>
                  <a:t>，</a:t>
                </a:r>
                <a:r>
                  <a:rPr lang="zh-CN" altLang="en-US" sz="2400" b="1" dirty="0"/>
                  <a:t>能量即为变分的损失函数</a:t>
                </a:r>
                <a:r>
                  <a:rPr lang="zh-CN" altLang="en-US" sz="2400" dirty="0"/>
                  <a:t>。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可使用</a:t>
                </a:r>
                <a:r>
                  <a:rPr lang="en-US" altLang="zh-CN" sz="2400" b="1" dirty="0"/>
                  <a:t>BP</a:t>
                </a:r>
                <a:r>
                  <a:rPr lang="zh-CN" altLang="en-US" sz="2400" b="1" dirty="0"/>
                  <a:t>算法</a:t>
                </a:r>
                <a:r>
                  <a:rPr lang="zh-CN" altLang="en-US" sz="2400" dirty="0"/>
                  <a:t>及各种</a:t>
                </a:r>
                <a:r>
                  <a:rPr lang="zh-CN" altLang="en-US" sz="2400" b="1" dirty="0"/>
                  <a:t>优化器</a:t>
                </a:r>
                <a:r>
                  <a:rPr lang="zh-CN" altLang="en-US" sz="2400" dirty="0"/>
                  <a:t>进行梯度更新。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C6C1F9F-C693-4385-B75A-81FC1E898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23" y="1098937"/>
                <a:ext cx="10300860" cy="4946995"/>
              </a:xfrm>
              <a:prstGeom prst="rect">
                <a:avLst/>
              </a:prstGeom>
              <a:blipFill>
                <a:blip r:embed="rId2"/>
                <a:stretch>
                  <a:fillRect l="-769" r="-710" b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854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560829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4.9 </a:t>
            </a:r>
            <a:r>
              <a:rPr lang="zh-CN" altLang="en-US" sz="3200" dirty="0"/>
              <a:t>无穷长平移不变矩阵乘积态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70" y="1394325"/>
                <a:ext cx="10293930" cy="4991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如果系统本身具备平移不变性，且尺寸为无穷大时（例如一维无穷大海森堡模型，其哈密顿量可写为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），基态往往具备相应的对称性，例如平移对称性、空间反演对称性等。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单张量平移不变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MPS</a:t>
                </a:r>
                <a:r>
                  <a:rPr lang="zh-CN" altLang="en-US" sz="2400" dirty="0"/>
                  <a:t>（又称</a:t>
                </a:r>
                <a:r>
                  <a:rPr lang="zh-CN" altLang="en-US" sz="2400" b="1" dirty="0"/>
                  <a:t>均匀</a:t>
                </a:r>
                <a:r>
                  <a:rPr lang="en-US" altLang="zh-CN" sz="2400" b="1" dirty="0"/>
                  <a:t>MPS</a:t>
                </a:r>
                <a:r>
                  <a:rPr lang="zh-CN" altLang="en-US" sz="2400" dirty="0"/>
                  <a:t>，</a:t>
                </a:r>
                <a:r>
                  <a:rPr lang="en-US" altLang="zh-CN" sz="2400" b="1" dirty="0"/>
                  <a:t>uniform MPS</a:t>
                </a:r>
                <a:r>
                  <a:rPr lang="zh-CN" altLang="en-US" sz="2400" dirty="0"/>
                  <a:t>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,:,: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,:,: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该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中仅包含一个张量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，记为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不等价张量</a:t>
                </a:r>
                <a:r>
                  <a:rPr lang="zh-CN" altLang="en-US" sz="2400" dirty="0"/>
                  <a:t>，整个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由不等价张量的无穷多个复制收缩构成，可简单记为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上述定义可直接推广到</a:t>
                </a:r>
                <a:r>
                  <a:rPr lang="zh-CN" altLang="en-US" sz="2400" b="1" dirty="0"/>
                  <a:t>多张量平移不变</a:t>
                </a:r>
                <a:r>
                  <a:rPr lang="en-US" altLang="zh-CN" sz="2400" b="1" dirty="0"/>
                  <a:t>MPS</a:t>
                </a:r>
                <a:r>
                  <a:rPr lang="zh-CN" altLang="en-US" sz="2400" dirty="0"/>
                  <a:t>，例如双张量平移不变的情况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从用什么样的平移不变性，取决于对待解决物理问题的先验知识或猜测。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0" y="1394325"/>
                <a:ext cx="10293930" cy="4991751"/>
              </a:xfrm>
              <a:prstGeom prst="rect">
                <a:avLst/>
              </a:prstGeom>
              <a:blipFill>
                <a:blip r:embed="rId2"/>
                <a:stretch>
                  <a:fillRect l="-770" r="-770" b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994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560829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4.9 </a:t>
            </a:r>
            <a:r>
              <a:rPr lang="zh-CN" altLang="en-US" sz="3200" dirty="0"/>
              <a:t>无穷长平移不变矩阵乘积态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1249F-9639-4DFA-9288-5473C45C736C}"/>
              </a:ext>
            </a:extLst>
          </p:cNvPr>
          <p:cNvSpPr/>
          <p:nvPr/>
        </p:nvSpPr>
        <p:spPr>
          <a:xfrm>
            <a:off x="945570" y="1394325"/>
            <a:ext cx="10293930" cy="253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反应无穷大平移不变</a:t>
            </a:r>
            <a:r>
              <a:rPr lang="en-US" altLang="zh-CN" sz="2400" dirty="0"/>
              <a:t>MPS</a:t>
            </a:r>
            <a:r>
              <a:rPr lang="zh-CN" altLang="en-US" sz="2400" dirty="0"/>
              <a:t>性质最重要的量是其转移矩阵及转移矩阵的本征向量（见</a:t>
            </a:r>
            <a:r>
              <a:rPr lang="en-US" altLang="zh-CN" sz="2400" dirty="0"/>
              <a:t>4.10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有限</a:t>
            </a:r>
            <a:r>
              <a:rPr lang="en-US" altLang="zh-CN" sz="2400" dirty="0"/>
              <a:t>MPS</a:t>
            </a:r>
            <a:r>
              <a:rPr lang="zh-CN" altLang="en-US" sz="2400" dirty="0"/>
              <a:t>的各个算法可推广至无穷长</a:t>
            </a:r>
            <a:r>
              <a:rPr lang="en-US" altLang="zh-CN" sz="2400" dirty="0"/>
              <a:t>MPS</a:t>
            </a:r>
            <a:r>
              <a:rPr lang="zh-CN" altLang="en-US" sz="2400" dirty="0"/>
              <a:t>，例如无穷密度矩阵重整化群（</a:t>
            </a:r>
            <a:r>
              <a:rPr lang="en-US" altLang="zh-CN" sz="2400" dirty="0" err="1"/>
              <a:t>iDMRG</a:t>
            </a:r>
            <a:r>
              <a:rPr lang="zh-CN" altLang="en-US" sz="2400" dirty="0"/>
              <a:t>）算法、无穷</a:t>
            </a:r>
            <a:r>
              <a:rPr lang="en-US" altLang="zh-CN" sz="2400" dirty="0"/>
              <a:t>TEBD</a:t>
            </a:r>
            <a:r>
              <a:rPr lang="zh-CN" altLang="en-US" sz="2400" dirty="0"/>
              <a:t>算法（</a:t>
            </a:r>
            <a:r>
              <a:rPr lang="en-US" altLang="zh-CN" sz="2400" dirty="0" err="1"/>
              <a:t>iTEBD</a:t>
            </a:r>
            <a:r>
              <a:rPr lang="zh-CN" altLang="en-US" sz="2400" dirty="0"/>
              <a:t>）等。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9406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46522" y="6495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4.10 </a:t>
            </a:r>
            <a:r>
              <a:rPr lang="zh-CN" altLang="en-US" sz="3200" dirty="0"/>
              <a:t>矩阵乘积态的涨落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69" y="1388372"/>
                <a:ext cx="10578477" cy="5274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这里我们主要探讨任意辅助指标维数为有限的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的关联与纠缠性质。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定义关联函数为，处于不同格点单体算符相乘的平均值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定义涨落为，关联函数减去各算符平均值的乘积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性质一</a:t>
                </a:r>
                <a:r>
                  <a:rPr lang="zh-CN" altLang="en-US" sz="2400" dirty="0"/>
                  <a:t>：考虑无穷长的实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，且空间反演不变与平移不变（构成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的所有张量都相等，即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），此时当两个算符距离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zh-CN" altLang="en-US" sz="2400" dirty="0"/>
                  <a:t>时，涨落随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指数衰减，满足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其中，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400" dirty="0"/>
                  <a:t>为正的常数，被称为关联长度。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69" y="1388372"/>
                <a:ext cx="10578477" cy="5274136"/>
              </a:xfrm>
              <a:prstGeom prst="rect">
                <a:avLst/>
              </a:prstGeom>
              <a:blipFill>
                <a:blip r:embed="rId2"/>
                <a:stretch>
                  <a:fillRect l="-749" r="-634" b="-1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BF8D1D33-0F80-4011-99AA-F78116B765C3}"/>
              </a:ext>
            </a:extLst>
          </p:cNvPr>
          <p:cNvGrpSpPr/>
          <p:nvPr/>
        </p:nvGrpSpPr>
        <p:grpSpPr>
          <a:xfrm>
            <a:off x="7077074" y="4951103"/>
            <a:ext cx="4924608" cy="1658328"/>
            <a:chOff x="6943724" y="4823061"/>
            <a:chExt cx="4924608" cy="165832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34179C-B47C-4BA7-8D8F-CF6B5487FEA8}"/>
                </a:ext>
              </a:extLst>
            </p:cNvPr>
            <p:cNvGrpSpPr/>
            <p:nvPr/>
          </p:nvGrpSpPr>
          <p:grpSpPr>
            <a:xfrm>
              <a:off x="7044121" y="5531767"/>
              <a:ext cx="4724216" cy="877086"/>
              <a:chOff x="3708122" y="6144539"/>
              <a:chExt cx="4357213" cy="492217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570F0CA-DBB1-4998-8479-295730AD1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95B0212-9329-4C56-8B70-C87D092F2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A21379E-A370-4924-8551-EE99CDAD6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31890E47-2510-40E1-9B36-580542091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7077CA81-982E-43D3-9CB1-8166EBA63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7AF6A11D-F9AB-4EBE-ACAB-3038BE178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6DC9CAAA-B56C-48E3-A289-F92D29FC6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2711266-2073-4428-9DCC-60917E4F8D79}"/>
                </a:ext>
              </a:extLst>
            </p:cNvPr>
            <p:cNvCxnSpPr>
              <a:cxnSpLocks/>
              <a:stCxn id="16" idx="4"/>
              <a:endCxn id="12" idx="4"/>
            </p:cNvCxnSpPr>
            <p:nvPr/>
          </p:nvCxnSpPr>
          <p:spPr>
            <a:xfrm flipH="1" flipV="1">
              <a:off x="6943724" y="6374880"/>
              <a:ext cx="4720888" cy="122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76569E9-70FD-4ACF-8627-00EECFBC2EBA}"/>
                </a:ext>
              </a:extLst>
            </p:cNvPr>
            <p:cNvSpPr/>
            <p:nvPr/>
          </p:nvSpPr>
          <p:spPr>
            <a:xfrm rot="5400000">
              <a:off x="8519954" y="6274806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F86EC5C-358D-43CA-954B-D67B52E47616}"/>
                </a:ext>
              </a:extLst>
            </p:cNvPr>
            <p:cNvSpPr/>
            <p:nvPr/>
          </p:nvSpPr>
          <p:spPr>
            <a:xfrm rot="5400000">
              <a:off x="9308069" y="6260080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7D14518-2D88-40EE-89AB-91450BA52BC7}"/>
                </a:ext>
              </a:extLst>
            </p:cNvPr>
            <p:cNvSpPr/>
            <p:nvPr/>
          </p:nvSpPr>
          <p:spPr>
            <a:xfrm rot="5400000">
              <a:off x="6943724" y="6273111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F045C5D-E489-4E26-97F3-D5CACDADD1A3}"/>
                </a:ext>
              </a:extLst>
            </p:cNvPr>
            <p:cNvSpPr/>
            <p:nvPr/>
          </p:nvSpPr>
          <p:spPr>
            <a:xfrm rot="5400000">
              <a:off x="7731839" y="6277852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986AED4-FB69-4433-8E3F-697BF0C70691}"/>
                </a:ext>
              </a:extLst>
            </p:cNvPr>
            <p:cNvSpPr/>
            <p:nvPr/>
          </p:nvSpPr>
          <p:spPr>
            <a:xfrm rot="5400000">
              <a:off x="10093557" y="6274805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50A06A4-7171-4DA1-BE6B-DF1F5D24A3B1}"/>
                </a:ext>
              </a:extLst>
            </p:cNvPr>
            <p:cNvSpPr/>
            <p:nvPr/>
          </p:nvSpPr>
          <p:spPr>
            <a:xfrm rot="5400000">
              <a:off x="10879045" y="6274805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DFF6F34-45AF-4D24-9D7A-1D1B782EB64D}"/>
                </a:ext>
              </a:extLst>
            </p:cNvPr>
            <p:cNvSpPr/>
            <p:nvPr/>
          </p:nvSpPr>
          <p:spPr>
            <a:xfrm rot="5400000">
              <a:off x="11664612" y="6274335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0F5051F-CEE3-4140-865B-C0A1E72181B9}"/>
                </a:ext>
              </a:extLst>
            </p:cNvPr>
            <p:cNvSpPr/>
            <p:nvPr/>
          </p:nvSpPr>
          <p:spPr>
            <a:xfrm>
              <a:off x="7698684" y="5820351"/>
              <a:ext cx="275001" cy="275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B93D2724-3177-4584-B8B3-0B7083B301F5}"/>
                </a:ext>
              </a:extLst>
            </p:cNvPr>
            <p:cNvSpPr/>
            <p:nvPr/>
          </p:nvSpPr>
          <p:spPr>
            <a:xfrm>
              <a:off x="10839761" y="5820373"/>
              <a:ext cx="275001" cy="275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FE9CF8BE-8717-4E3B-84BD-1AE18CADEB51}"/>
                    </a:ext>
                  </a:extLst>
                </p:cNvPr>
                <p:cNvSpPr/>
                <p:nvPr/>
              </p:nvSpPr>
              <p:spPr>
                <a:xfrm>
                  <a:off x="7203738" y="5649835"/>
                  <a:ext cx="599971" cy="473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FE9CF8BE-8717-4E3B-84BD-1AE18CADEB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738" y="5649835"/>
                  <a:ext cx="599971" cy="473976"/>
                </a:xfrm>
                <a:prstGeom prst="rect">
                  <a:avLst/>
                </a:prstGeom>
                <a:blipFill>
                  <a:blip r:embed="rId3"/>
                  <a:stretch>
                    <a:fillRect t="-5128" r="-173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D74837A-584B-4F32-91E7-1D80B2EE263C}"/>
                    </a:ext>
                  </a:extLst>
                </p:cNvPr>
                <p:cNvSpPr/>
                <p:nvPr/>
              </p:nvSpPr>
              <p:spPr>
                <a:xfrm>
                  <a:off x="11017393" y="5655363"/>
                  <a:ext cx="607089" cy="473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D74837A-584B-4F32-91E7-1D80B2EE26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7393" y="5655363"/>
                  <a:ext cx="607089" cy="473976"/>
                </a:xfrm>
                <a:prstGeom prst="rect">
                  <a:avLst/>
                </a:prstGeom>
                <a:blipFill>
                  <a:blip r:embed="rId4"/>
                  <a:stretch>
                    <a:fillRect t="-5195" r="-18000"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右大括号 34">
              <a:extLst>
                <a:ext uri="{FF2B5EF4-FFF2-40B4-BE49-F238E27FC236}">
                  <a16:creationId xmlns:a16="http://schemas.microsoft.com/office/drawing/2014/main" id="{07EA9A54-2F5C-4A95-AB5C-85305C6B3885}"/>
                </a:ext>
              </a:extLst>
            </p:cNvPr>
            <p:cNvSpPr/>
            <p:nvPr/>
          </p:nvSpPr>
          <p:spPr>
            <a:xfrm rot="16200000">
              <a:off x="9265389" y="3854760"/>
              <a:ext cx="199907" cy="2859932"/>
            </a:xfrm>
            <a:prstGeom prst="rightBrace">
              <a:avLst>
                <a:gd name="adj1" fmla="val 420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941F3B2-028E-471D-806D-3462CBE65CFE}"/>
                    </a:ext>
                  </a:extLst>
                </p:cNvPr>
                <p:cNvSpPr/>
                <p:nvPr/>
              </p:nvSpPr>
              <p:spPr>
                <a:xfrm>
                  <a:off x="9291897" y="4823061"/>
                  <a:ext cx="491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941F3B2-028E-471D-806D-3462CBE65C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897" y="4823061"/>
                  <a:ext cx="49186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CBDABD9-3576-4863-B8A1-64088CB2662C}"/>
                </a:ext>
              </a:extLst>
            </p:cNvPr>
            <p:cNvGrpSpPr/>
            <p:nvPr/>
          </p:nvGrpSpPr>
          <p:grpSpPr>
            <a:xfrm>
              <a:off x="6943907" y="5437959"/>
              <a:ext cx="4924425" cy="221309"/>
              <a:chOff x="8519954" y="2991075"/>
              <a:chExt cx="4924425" cy="221309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D964AF35-2FFA-491C-812F-7BBF8578698C}"/>
                  </a:ext>
                </a:extLst>
              </p:cNvPr>
              <p:cNvCxnSpPr>
                <a:cxnSpLocks/>
                <a:stCxn id="46" idx="4"/>
                <a:endCxn id="42" idx="4"/>
              </p:cNvCxnSpPr>
              <p:nvPr/>
            </p:nvCxnSpPr>
            <p:spPr>
              <a:xfrm flipH="1" flipV="1">
                <a:off x="8519954" y="3105875"/>
                <a:ext cx="4720888" cy="122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C4A4921-3749-4D00-834D-0E455B3BDC0F}"/>
                  </a:ext>
                </a:extLst>
              </p:cNvPr>
              <p:cNvSpPr/>
              <p:nvPr/>
            </p:nvSpPr>
            <p:spPr>
              <a:xfrm rot="5400000">
                <a:off x="10096184" y="3005801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6C4D1BDD-6EE8-4430-97DF-F74C7968FC35}"/>
                  </a:ext>
                </a:extLst>
              </p:cNvPr>
              <p:cNvSpPr/>
              <p:nvPr/>
            </p:nvSpPr>
            <p:spPr>
              <a:xfrm rot="5400000">
                <a:off x="10884299" y="2991075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D74AD8F-C87A-45DF-A84E-388B0F9BEFAB}"/>
                  </a:ext>
                </a:extLst>
              </p:cNvPr>
              <p:cNvSpPr/>
              <p:nvPr/>
            </p:nvSpPr>
            <p:spPr>
              <a:xfrm rot="5400000">
                <a:off x="8519954" y="3004106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ECA1179D-9509-4E8A-B628-C5E7E69F2CFF}"/>
                  </a:ext>
                </a:extLst>
              </p:cNvPr>
              <p:cNvSpPr/>
              <p:nvPr/>
            </p:nvSpPr>
            <p:spPr>
              <a:xfrm rot="5400000">
                <a:off x="9308069" y="3008847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48B437A-786E-4D7A-B4ED-B5AEA11FF19A}"/>
                  </a:ext>
                </a:extLst>
              </p:cNvPr>
              <p:cNvSpPr/>
              <p:nvPr/>
            </p:nvSpPr>
            <p:spPr>
              <a:xfrm rot="5400000">
                <a:off x="11669787" y="300580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95B9908-20E1-49BB-BBE1-536C8609B863}"/>
                  </a:ext>
                </a:extLst>
              </p:cNvPr>
              <p:cNvSpPr/>
              <p:nvPr/>
            </p:nvSpPr>
            <p:spPr>
              <a:xfrm rot="5400000">
                <a:off x="12455275" y="300580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5BD30C5-4346-4F7E-A28A-C67382E62294}"/>
                  </a:ext>
                </a:extLst>
              </p:cNvPr>
              <p:cNvSpPr/>
              <p:nvPr/>
            </p:nvSpPr>
            <p:spPr>
              <a:xfrm rot="5400000">
                <a:off x="13240842" y="300533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2830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46522" y="6495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4.10 </a:t>
            </a:r>
            <a:r>
              <a:rPr lang="zh-CN" altLang="en-US" sz="3200" dirty="0"/>
              <a:t>矩阵乘积态的涨落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70" y="1596286"/>
                <a:ext cx="10300860" cy="4613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证明</a:t>
                </a:r>
                <a:r>
                  <a:rPr lang="zh-CN" altLang="en-US" sz="2400" dirty="0"/>
                  <a:t>：设算符不出现在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边界，定义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转移矩阵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𝑠𝑎𝑏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，算子转移矩阵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（其中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zh-CN" altLang="en-US" sz="2400" dirty="0"/>
                  <a:t>是算符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en-US" sz="2400" dirty="0"/>
                  <a:t>的系数）（注：逗号左右隔开的括号中的指标表示矩阵的两个指标）。此时有：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当空间反演不变时，转移矩阵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为实对称阵，满足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/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400" dirty="0"/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的最大本征值，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为最大本征向量（回顾</a:t>
                </a:r>
                <a:r>
                  <a:rPr lang="en-US" altLang="zh-CN" sz="2400" dirty="0"/>
                  <a:t>Sec. 2.1</a:t>
                </a:r>
                <a:r>
                  <a:rPr lang="zh-CN" altLang="en-US" sz="2400" dirty="0"/>
                  <a:t>），上式化简为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0" y="1596286"/>
                <a:ext cx="10300860" cy="4613186"/>
              </a:xfrm>
              <a:prstGeom prst="rect">
                <a:avLst/>
              </a:prstGeom>
              <a:blipFill>
                <a:blip r:embed="rId2"/>
                <a:stretch>
                  <a:fillRect l="-769" r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3D63DBD8-DDBF-4E46-BA43-4206F6C1E9B7}"/>
              </a:ext>
            </a:extLst>
          </p:cNvPr>
          <p:cNvGrpSpPr/>
          <p:nvPr/>
        </p:nvGrpSpPr>
        <p:grpSpPr>
          <a:xfrm>
            <a:off x="7362824" y="76200"/>
            <a:ext cx="4448357" cy="1557159"/>
            <a:chOff x="6915149" y="4796313"/>
            <a:chExt cx="4924608" cy="172387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8221FE1-C215-435F-AD2B-D6BC71D1A127}"/>
                </a:ext>
              </a:extLst>
            </p:cNvPr>
            <p:cNvSpPr/>
            <p:nvPr/>
          </p:nvSpPr>
          <p:spPr>
            <a:xfrm>
              <a:off x="7561873" y="5168581"/>
              <a:ext cx="486318" cy="1333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A8CFF0D-C972-4A7C-994A-3B8D09D27303}"/>
                </a:ext>
              </a:extLst>
            </p:cNvPr>
            <p:cNvSpPr/>
            <p:nvPr/>
          </p:nvSpPr>
          <p:spPr>
            <a:xfrm>
              <a:off x="9134203" y="5186685"/>
              <a:ext cx="486318" cy="133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FEDC3AE-E38C-4928-81DD-568B087B391A}"/>
                </a:ext>
              </a:extLst>
            </p:cNvPr>
            <p:cNvGrpSpPr/>
            <p:nvPr/>
          </p:nvGrpSpPr>
          <p:grpSpPr>
            <a:xfrm>
              <a:off x="7015546" y="5414721"/>
              <a:ext cx="4724216" cy="877086"/>
              <a:chOff x="3708122" y="6144539"/>
              <a:chExt cx="4357213" cy="49221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6BCDD64-1140-4FFB-86A7-CC850E922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F1884F7-0BD6-4895-8715-E5197B831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EFD34EB-185B-4636-B373-552E99C7B2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430D1F2-52F1-418D-88A7-7275569DD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BF242C2-CF71-4ABC-8A8B-50929916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B6320F7-FBC3-49C6-B95D-ADAD4C98D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B93632BE-D6AF-4454-BE78-F104891BE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58846EE-5E50-452D-A9D5-34E743AC2F85}"/>
                </a:ext>
              </a:extLst>
            </p:cNvPr>
            <p:cNvCxnSpPr>
              <a:cxnSpLocks/>
              <a:stCxn id="51" idx="4"/>
              <a:endCxn id="47" idx="4"/>
            </p:cNvCxnSpPr>
            <p:nvPr/>
          </p:nvCxnSpPr>
          <p:spPr>
            <a:xfrm flipH="1" flipV="1">
              <a:off x="6915149" y="6257834"/>
              <a:ext cx="4720888" cy="122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B08977A-06E3-4E23-B71C-41EB6A78AB42}"/>
                </a:ext>
              </a:extLst>
            </p:cNvPr>
            <p:cNvSpPr/>
            <p:nvPr/>
          </p:nvSpPr>
          <p:spPr>
            <a:xfrm rot="5400000">
              <a:off x="8491379" y="6157760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3AB0A54-764E-4095-B0AE-B3A642B7040D}"/>
                </a:ext>
              </a:extLst>
            </p:cNvPr>
            <p:cNvSpPr/>
            <p:nvPr/>
          </p:nvSpPr>
          <p:spPr>
            <a:xfrm rot="5400000">
              <a:off x="9279494" y="6143034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E50E174-4D67-4878-901C-0F9978B9509A}"/>
                </a:ext>
              </a:extLst>
            </p:cNvPr>
            <p:cNvSpPr/>
            <p:nvPr/>
          </p:nvSpPr>
          <p:spPr>
            <a:xfrm rot="5400000">
              <a:off x="6915149" y="6156065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C47DBED-F05F-47B2-93A5-4D477967E777}"/>
                </a:ext>
              </a:extLst>
            </p:cNvPr>
            <p:cNvSpPr/>
            <p:nvPr/>
          </p:nvSpPr>
          <p:spPr>
            <a:xfrm rot="5400000">
              <a:off x="7703264" y="6160806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84165B1-F96C-4E87-A1BF-AFE61A164728}"/>
                </a:ext>
              </a:extLst>
            </p:cNvPr>
            <p:cNvSpPr/>
            <p:nvPr/>
          </p:nvSpPr>
          <p:spPr>
            <a:xfrm rot="5400000">
              <a:off x="10064982" y="6157759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FB51BAA-0820-44D6-AC2C-F6020E94A03D}"/>
                </a:ext>
              </a:extLst>
            </p:cNvPr>
            <p:cNvSpPr/>
            <p:nvPr/>
          </p:nvSpPr>
          <p:spPr>
            <a:xfrm rot="5400000">
              <a:off x="10850470" y="6157759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DAC63DD-3001-441F-96B2-43201FF76160}"/>
                </a:ext>
              </a:extLst>
            </p:cNvPr>
            <p:cNvSpPr/>
            <p:nvPr/>
          </p:nvSpPr>
          <p:spPr>
            <a:xfrm rot="5400000">
              <a:off x="11636037" y="6157289"/>
              <a:ext cx="203537" cy="20353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A1A309E3-81F6-4842-9821-3A95D037214A}"/>
                </a:ext>
              </a:extLst>
            </p:cNvPr>
            <p:cNvSpPr/>
            <p:nvPr/>
          </p:nvSpPr>
          <p:spPr>
            <a:xfrm>
              <a:off x="7670109" y="5703305"/>
              <a:ext cx="275001" cy="275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807C8A2E-0D03-4F59-8B18-51203B752F48}"/>
                </a:ext>
              </a:extLst>
            </p:cNvPr>
            <p:cNvSpPr/>
            <p:nvPr/>
          </p:nvSpPr>
          <p:spPr>
            <a:xfrm>
              <a:off x="10811186" y="5703327"/>
              <a:ext cx="275001" cy="275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6AA3DE8-C9CE-4118-ACB8-7D1BD8BFA6D9}"/>
                </a:ext>
              </a:extLst>
            </p:cNvPr>
            <p:cNvGrpSpPr/>
            <p:nvPr/>
          </p:nvGrpSpPr>
          <p:grpSpPr>
            <a:xfrm>
              <a:off x="6915332" y="5320913"/>
              <a:ext cx="4924425" cy="221309"/>
              <a:chOff x="8519954" y="2991075"/>
              <a:chExt cx="4924425" cy="221309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46D0DA1-8EB5-459A-86C1-FFBBF6DCEBB9}"/>
                  </a:ext>
                </a:extLst>
              </p:cNvPr>
              <p:cNvCxnSpPr>
                <a:cxnSpLocks/>
                <a:stCxn id="64" idx="4"/>
                <a:endCxn id="60" idx="4"/>
              </p:cNvCxnSpPr>
              <p:nvPr/>
            </p:nvCxnSpPr>
            <p:spPr>
              <a:xfrm flipH="1" flipV="1">
                <a:off x="8519954" y="3105875"/>
                <a:ext cx="4720888" cy="122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5C8566B-D19C-460D-AA17-0BE5302110DE}"/>
                  </a:ext>
                </a:extLst>
              </p:cNvPr>
              <p:cNvSpPr/>
              <p:nvPr/>
            </p:nvSpPr>
            <p:spPr>
              <a:xfrm rot="5400000">
                <a:off x="10096184" y="3005801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FAC3325C-10CD-4F0C-AFEE-9FC1833EC584}"/>
                  </a:ext>
                </a:extLst>
              </p:cNvPr>
              <p:cNvSpPr/>
              <p:nvPr/>
            </p:nvSpPr>
            <p:spPr>
              <a:xfrm rot="5400000">
                <a:off x="10884299" y="2991075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F90B666-5CDA-4E34-A22D-5D7D09438CE7}"/>
                  </a:ext>
                </a:extLst>
              </p:cNvPr>
              <p:cNvSpPr/>
              <p:nvPr/>
            </p:nvSpPr>
            <p:spPr>
              <a:xfrm rot="5400000">
                <a:off x="8519954" y="3004106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EDB982A-4581-4B63-AACB-A9465D80A8AB}"/>
                  </a:ext>
                </a:extLst>
              </p:cNvPr>
              <p:cNvSpPr/>
              <p:nvPr/>
            </p:nvSpPr>
            <p:spPr>
              <a:xfrm rot="5400000">
                <a:off x="9308069" y="3008847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634F51B-AA9A-4960-8D4E-D5A6153279A5}"/>
                  </a:ext>
                </a:extLst>
              </p:cNvPr>
              <p:cNvSpPr/>
              <p:nvPr/>
            </p:nvSpPr>
            <p:spPr>
              <a:xfrm rot="5400000">
                <a:off x="11669787" y="300580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F0D1130-8038-476F-B816-C7DC81FF2840}"/>
                  </a:ext>
                </a:extLst>
              </p:cNvPr>
              <p:cNvSpPr/>
              <p:nvPr/>
            </p:nvSpPr>
            <p:spPr>
              <a:xfrm rot="5400000">
                <a:off x="12455275" y="300580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80110B7-06C9-4DB0-BA95-DEFF34FCB568}"/>
                  </a:ext>
                </a:extLst>
              </p:cNvPr>
              <p:cNvSpPr/>
              <p:nvPr/>
            </p:nvSpPr>
            <p:spPr>
              <a:xfrm rot="5400000">
                <a:off x="13240842" y="3005330"/>
                <a:ext cx="203537" cy="20353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A9F888C-8294-46DF-B5BB-86180FE96C51}"/>
                    </a:ext>
                  </a:extLst>
                </p:cNvPr>
                <p:cNvSpPr/>
                <p:nvPr/>
              </p:nvSpPr>
              <p:spPr>
                <a:xfrm>
                  <a:off x="8751902" y="4823785"/>
                  <a:ext cx="12509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/>
                    <a:t>转移矩阵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A9F888C-8294-46DF-B5BB-86180FE96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1902" y="4823785"/>
                  <a:ext cx="125092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865" t="-11111" r="-9730" b="-407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559B7A0-BDDB-4315-87BD-E1C3BC789E8C}"/>
                </a:ext>
              </a:extLst>
            </p:cNvPr>
            <p:cNvSpPr/>
            <p:nvPr/>
          </p:nvSpPr>
          <p:spPr>
            <a:xfrm>
              <a:off x="7118686" y="479631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算符转移矩阵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524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46522" y="754331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4.10 </a:t>
            </a:r>
            <a:r>
              <a:rPr lang="zh-CN" altLang="en-US" sz="3200" dirty="0"/>
              <a:t>矩阵乘积态的涨落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79873" y="1596286"/>
                <a:ext cx="10677524" cy="4339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同理可得：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𝑣𝑇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𝑣𝑇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于是有：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𝑣𝑇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注意，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总长度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400" dirty="0"/>
                  <a:t>，当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zh-CN" altLang="en-US" sz="2400" dirty="0"/>
                  <a:t>时有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73" y="1596286"/>
                <a:ext cx="10677524" cy="4339265"/>
              </a:xfrm>
              <a:prstGeom prst="rect">
                <a:avLst/>
              </a:prstGeom>
              <a:blipFill>
                <a:blip r:embed="rId2"/>
                <a:stretch>
                  <a:fillRect l="-800" b="-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379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46522" y="43700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4.10 </a:t>
            </a:r>
            <a:r>
              <a:rPr lang="zh-CN" altLang="en-US" sz="3200" dirty="0"/>
              <a:t>矩阵乘积态的涨落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70" y="1194300"/>
                <a:ext cx="10300860" cy="561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zh-CN" altLang="en-US" sz="2400" dirty="0"/>
                  <a:t>时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br>
                  <a:rPr lang="en-US" altLang="zh-CN" sz="2400" b="0" dirty="0"/>
                </a:br>
                <a:r>
                  <a:rPr lang="zh-CN" altLang="en-US" sz="2400" b="0" dirty="0"/>
                  <a:t>其中，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为次大本征值与本征向量，忽略更高阶本征项的贡献，有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同时容易看出，对于这里考虑的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，有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因此</m:t>
                    </m:r>
                  </m:oMath>
                </a14:m>
                <a:r>
                  <a:rPr lang="zh-CN" altLang="en-US" sz="24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sz="2400" dirty="0"/>
                  <a:t>，且关联长度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den>
                    </m:f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0" y="1194300"/>
                <a:ext cx="10300860" cy="5619423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0271EC-7061-4E85-A688-82B6622FA719}"/>
                  </a:ext>
                </a:extLst>
              </p:cNvPr>
              <p:cNvSpPr/>
              <p:nvPr/>
            </p:nvSpPr>
            <p:spPr>
              <a:xfrm>
                <a:off x="6214100" y="342498"/>
                <a:ext cx="5309947" cy="101566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：对于无穷长且平移不变、空间反演不变的实</a:t>
                </a:r>
                <a:r>
                  <a:rPr lang="en-US" altLang="zh-CN" sz="2000" dirty="0"/>
                  <a:t>MPS</a:t>
                </a:r>
                <a:r>
                  <a:rPr lang="zh-CN" altLang="en-US" sz="2000" dirty="0"/>
                  <a:t>，当其满足的归一化条件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时，证明其转移矩阵最大本征值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0271EC-7061-4E85-A688-82B6622FA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00" y="342498"/>
                <a:ext cx="5309947" cy="1015663"/>
              </a:xfrm>
              <a:prstGeom prst="rect">
                <a:avLst/>
              </a:prstGeom>
              <a:blipFill>
                <a:blip r:embed="rId3"/>
                <a:stretch>
                  <a:fillRect l="-1031" t="-17751" r="-573" b="-40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45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66560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4.10 </a:t>
            </a:r>
            <a:r>
              <a:rPr lang="zh-CN" altLang="en-US" sz="3200" dirty="0"/>
              <a:t>矩阵乘积态的涨落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1249F-9639-4DFA-9288-5473C45C736C}"/>
              </a:ext>
            </a:extLst>
          </p:cNvPr>
          <p:cNvSpPr/>
          <p:nvPr/>
        </p:nvSpPr>
        <p:spPr>
          <a:xfrm>
            <a:off x="945570" y="1499100"/>
            <a:ext cx="10300860" cy="428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因此，对于无穷长的、平移不变且空间反演对称的实</a:t>
            </a:r>
            <a:r>
              <a:rPr lang="en-US" altLang="zh-CN" sz="2400" dirty="0"/>
              <a:t>MPS</a:t>
            </a:r>
            <a:r>
              <a:rPr lang="zh-CN" altLang="en-US" sz="2400" dirty="0"/>
              <a:t>，</a:t>
            </a:r>
            <a:r>
              <a:rPr lang="zh-CN" altLang="en-US" sz="2400" b="1" dirty="0"/>
              <a:t>只能描述在长距离时涨落指数衰减的量子态</a:t>
            </a:r>
            <a:r>
              <a:rPr lang="zh-CN" altLang="en-US" sz="2400" dirty="0"/>
              <a:t>。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zh-CN" altLang="en-US" sz="2000" dirty="0"/>
              <a:t>注：平移不变是为了简化问题，使所有转移矩阵相等；空间反演对称与实数要求是为了使系统具有实的本征值和本征向量；证明过程中还用到了一个隐含条件，那就是最大本征值唯一（不简并））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一般情况下（例如有限长度、非平移不变等），关联长度也是有限的。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因此，</a:t>
            </a:r>
            <a:r>
              <a:rPr lang="en-US" altLang="zh-CN" sz="2400" b="1" dirty="0"/>
              <a:t>MPS</a:t>
            </a:r>
            <a:r>
              <a:rPr lang="zh-CN" altLang="en-US" sz="2400" b="1" dirty="0"/>
              <a:t>难以用来很好地描述具备发散关联长度的系统</a:t>
            </a:r>
            <a:r>
              <a:rPr lang="zh-CN" altLang="en-US" sz="2400" dirty="0"/>
              <a:t>，例如临界系统。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对于临界系统，其临界性质可以通过研究相关性质的标度变化关系获得（类似于重整化群的思想）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19592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66560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4.11 </a:t>
            </a:r>
            <a:r>
              <a:rPr lang="zh-CN" altLang="en-US" sz="3200" dirty="0"/>
              <a:t>矩阵乘积态与纠缠熵面积定律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70" y="1499100"/>
                <a:ext cx="10293930" cy="4376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的正交形式容易看出，其奇异谱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dirty="0"/>
                  <a:t>的维数等于辅助指标的维数；同时，由于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的归一化条件，有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易证，设奇异谱维数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，当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400" dirty="0"/>
                  <a:t>，纠缠熵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r>
                  <a:rPr lang="zh-CN" altLang="en-US" sz="2400" dirty="0"/>
                  <a:t>达到极大值。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因此，给定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辅助指标维数后，其能容纳的纠缠熵的上限为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0" y="1499100"/>
                <a:ext cx="10293930" cy="4376326"/>
              </a:xfrm>
              <a:prstGeom prst="rect">
                <a:avLst/>
              </a:prstGeo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C4551DBD-ADBB-480C-82CD-778D2DD21D51}"/>
              </a:ext>
            </a:extLst>
          </p:cNvPr>
          <p:cNvGrpSpPr/>
          <p:nvPr/>
        </p:nvGrpSpPr>
        <p:grpSpPr>
          <a:xfrm>
            <a:off x="7917172" y="397552"/>
            <a:ext cx="3437831" cy="1038548"/>
            <a:chOff x="8009182" y="818827"/>
            <a:chExt cx="2691798" cy="8131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E608537-DB2F-4F83-A989-EABB83CCD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3697" y="1415378"/>
              <a:ext cx="2310369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ED676E6-7BE6-4DB6-90F0-40D525E2E146}"/>
                </a:ext>
              </a:extLst>
            </p:cNvPr>
            <p:cNvCxnSpPr>
              <a:cxnSpLocks/>
            </p:cNvCxnSpPr>
            <p:nvPr/>
          </p:nvCxnSpPr>
          <p:spPr>
            <a:xfrm>
              <a:off x="8204076" y="824072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26323FA-41BB-42B0-8E92-31D1171E969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399" y="824072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459989A-2D16-4D82-9BAC-F8F791A8B24E}"/>
                </a:ext>
              </a:extLst>
            </p:cNvPr>
            <p:cNvCxnSpPr>
              <a:cxnSpLocks/>
            </p:cNvCxnSpPr>
            <p:nvPr/>
          </p:nvCxnSpPr>
          <p:spPr>
            <a:xfrm>
              <a:off x="9826939" y="825508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CE83482-14F5-43C9-9C50-68F3C5E04D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3172" y="818827"/>
              <a:ext cx="0" cy="670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4A7E737-01FB-4167-8ECA-F4287900BD31}"/>
                </a:ext>
              </a:extLst>
            </p:cNvPr>
            <p:cNvSpPr/>
            <p:nvPr/>
          </p:nvSpPr>
          <p:spPr>
            <a:xfrm>
              <a:off x="8009182" y="121443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9414E7C-DE9D-4DAF-B934-AE2D2056DA76}"/>
                </a:ext>
              </a:extLst>
            </p:cNvPr>
            <p:cNvSpPr/>
            <p:nvPr/>
          </p:nvSpPr>
          <p:spPr>
            <a:xfrm>
              <a:off x="8661961" y="1206011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3C567B8-4C09-4B60-99AD-117536332B65}"/>
                </a:ext>
              </a:extLst>
            </p:cNvPr>
            <p:cNvSpPr/>
            <p:nvPr/>
          </p:nvSpPr>
          <p:spPr>
            <a:xfrm>
              <a:off x="9663470" y="120076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30455C7-30AF-4E1E-9457-CA041DC9D8F8}"/>
                </a:ext>
              </a:extLst>
            </p:cNvPr>
            <p:cNvSpPr/>
            <p:nvPr/>
          </p:nvSpPr>
          <p:spPr>
            <a:xfrm>
              <a:off x="10316892" y="1200764"/>
              <a:ext cx="384088" cy="417569"/>
            </a:xfrm>
            <a:prstGeom prst="roundRect">
              <a:avLst/>
            </a:prstGeom>
            <a:solidFill>
              <a:srgbClr val="53DD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EC72AA1-D478-4E11-932D-BF61945B2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04076" y="1065969"/>
              <a:ext cx="0" cy="3864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5B7E9D9-34B0-4F6E-BB60-F3BA668192BD}"/>
                </a:ext>
              </a:extLst>
            </p:cNvPr>
            <p:cNvCxnSpPr>
              <a:cxnSpLocks/>
            </p:cNvCxnSpPr>
            <p:nvPr/>
          </p:nvCxnSpPr>
          <p:spPr>
            <a:xfrm>
              <a:off x="8835399" y="1025751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ED354F3-63D0-4AF8-955A-FDF48E0CEED4}"/>
                </a:ext>
              </a:extLst>
            </p:cNvPr>
            <p:cNvCxnSpPr>
              <a:cxnSpLocks/>
            </p:cNvCxnSpPr>
            <p:nvPr/>
          </p:nvCxnSpPr>
          <p:spPr>
            <a:xfrm>
              <a:off x="9826939" y="1025751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45A4CD5-6E5D-41CC-AFBB-899A4D6DA68D}"/>
                </a:ext>
              </a:extLst>
            </p:cNvPr>
            <p:cNvCxnSpPr>
              <a:cxnSpLocks/>
            </p:cNvCxnSpPr>
            <p:nvPr/>
          </p:nvCxnSpPr>
          <p:spPr>
            <a:xfrm>
              <a:off x="8510290" y="1418661"/>
              <a:ext cx="628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5014615-AA7A-4C37-A0C8-317B32E7BD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9221" y="1418661"/>
              <a:ext cx="6077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24F1CD7-6097-4DCE-A6B7-E263485BC3D2}"/>
                </a:ext>
              </a:extLst>
            </p:cNvPr>
            <p:cNvCxnSpPr>
              <a:cxnSpLocks/>
            </p:cNvCxnSpPr>
            <p:nvPr/>
          </p:nvCxnSpPr>
          <p:spPr>
            <a:xfrm>
              <a:off x="9145289" y="1418663"/>
              <a:ext cx="628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02E6CC-1CB4-47CD-BFF2-192319A1B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9623" y="1414433"/>
              <a:ext cx="6077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B30417FC-518B-40EB-8FD4-53775A543C6F}"/>
                </a:ext>
              </a:extLst>
            </p:cNvPr>
            <p:cNvSpPr/>
            <p:nvPr/>
          </p:nvSpPr>
          <p:spPr>
            <a:xfrm>
              <a:off x="9259417" y="1349765"/>
              <a:ext cx="177660" cy="12933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B6878C7-0591-412A-B574-8E25B494E2E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742" y="1042686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FA989E6-26C0-4390-AA80-DF1BD5E8FA14}"/>
                  </a:ext>
                </a:extLst>
              </p:cNvPr>
              <p:cNvSpPr/>
              <p:nvPr/>
            </p:nvSpPr>
            <p:spPr>
              <a:xfrm>
                <a:off x="9410667" y="672685"/>
                <a:ext cx="4555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FA989E6-26C0-4390-AA80-DF1BD5E8F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67" y="672685"/>
                <a:ext cx="45557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57FC08A-BB75-4572-AAE4-B98C709FA0F4}"/>
                  </a:ext>
                </a:extLst>
              </p:cNvPr>
              <p:cNvSpPr/>
              <p:nvPr/>
            </p:nvSpPr>
            <p:spPr>
              <a:xfrm>
                <a:off x="2255887" y="5904605"/>
                <a:ext cx="7673296" cy="64011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b="1" dirty="0"/>
                  <a:t>练习</a:t>
                </a:r>
                <a:r>
                  <a:rPr lang="zh-CN" altLang="en-US" sz="2000" dirty="0"/>
                  <a:t>：</a:t>
                </a:r>
                <a:r>
                  <a:rPr lang="el-GR" altLang="zh-CN" sz="2000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ea typeface="Cambria Math" panose="02040503050406030204" pitchFamily="18" charset="0"/>
                  </a:rPr>
                  <a:t>证明奇异谱取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zh-CN" altLang="en-US" sz="2000" dirty="0"/>
                  <a:t>时，纠缠熵达到极大值点。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57FC08A-BB75-4572-AAE4-B98C709FA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887" y="5904605"/>
                <a:ext cx="7673296" cy="640112"/>
              </a:xfrm>
              <a:prstGeom prst="rect">
                <a:avLst/>
              </a:prstGeom>
              <a:blipFill>
                <a:blip r:embed="rId4"/>
                <a:stretch>
                  <a:fillRect l="-714" r="-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5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757237" y="44674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 Tensor-train</a:t>
            </a:r>
            <a:r>
              <a:rPr lang="zh-CN" altLang="en-US" sz="3200" dirty="0"/>
              <a:t>分解：分解算法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359A92-EEFD-459D-A15C-621771C22F83}"/>
              </a:ext>
            </a:extLst>
          </p:cNvPr>
          <p:cNvSpPr/>
          <p:nvPr/>
        </p:nvSpPr>
        <p:spPr>
          <a:xfrm>
            <a:off x="923925" y="1253948"/>
            <a:ext cx="10325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TT</a:t>
            </a:r>
            <a:r>
              <a:rPr lang="zh-CN" altLang="en-US" sz="2400" dirty="0"/>
              <a:t>分解可通过</a:t>
            </a:r>
            <a:r>
              <a:rPr lang="en-US" altLang="zh-CN" sz="2400" b="1" dirty="0"/>
              <a:t>N-1</a:t>
            </a:r>
            <a:r>
              <a:rPr lang="zh-CN" altLang="en-US" sz="2400" b="1" dirty="0"/>
              <a:t>次的奇异值分解或</a:t>
            </a:r>
            <a:r>
              <a:rPr lang="en-US" altLang="zh-CN" sz="2400" b="1" dirty="0"/>
              <a:t>QR</a:t>
            </a:r>
            <a:r>
              <a:rPr lang="zh-CN" altLang="en-US" sz="2400" b="1" dirty="0"/>
              <a:t>分解</a:t>
            </a:r>
            <a:r>
              <a:rPr lang="zh-CN" altLang="en-US" sz="2400" dirty="0"/>
              <a:t>实现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77AF4C9-FC7C-45A3-8BE2-246B8F86D0B2}"/>
                  </a:ext>
                </a:extLst>
              </p:cNvPr>
              <p:cNvSpPr/>
              <p:nvPr/>
            </p:nvSpPr>
            <p:spPr>
              <a:xfrm>
                <a:off x="1062087" y="1938039"/>
                <a:ext cx="10048776" cy="1647246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2000" dirty="0"/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维矩阵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b="1" dirty="0"/>
                  <a:t> </a:t>
                </a:r>
                <a:r>
                  <a:rPr lang="zh-CN" altLang="en-US" sz="2000" dirty="0"/>
                  <a:t>其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QR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分解</a:t>
                </a:r>
                <a:r>
                  <a:rPr lang="zh-CN" altLang="en-US" sz="2000" dirty="0"/>
                  <a:t>定义为：</a:t>
                </a:r>
                <a:br>
                  <a:rPr lang="en-US" altLang="zh-CN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𝑄𝑅</m:t>
                      </m:r>
                    </m:oMath>
                  </m:oMathPara>
                </a14:m>
                <a:br>
                  <a:rPr lang="en-US" altLang="zh-CN" sz="2000" dirty="0"/>
                </a:br>
                <a:r>
                  <a:rPr lang="zh-CN" altLang="en-US" sz="2000" dirty="0"/>
                  <a:t>其中，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维</a:t>
                </a:r>
                <a:r>
                  <a:rPr lang="zh-CN" altLang="en-US" sz="2000" b="1" dirty="0"/>
                  <a:t>酉矩阵</a:t>
                </a:r>
                <a:r>
                  <a:rPr lang="zh-CN" altLang="en-US" sz="20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维</a:t>
                </a:r>
                <a:r>
                  <a:rPr lang="zh-CN" altLang="en-US" sz="2000" b="1" dirty="0"/>
                  <a:t>上三角矩阵</a:t>
                </a:r>
                <a:r>
                  <a:rPr lang="zh-CN" altLang="en-US" sz="2000" dirty="0"/>
                  <a:t>。若采用经济的</a:t>
                </a:r>
                <a:r>
                  <a:rPr lang="en-US" altLang="zh-CN" sz="2000" dirty="0"/>
                  <a:t>QR</a:t>
                </a:r>
                <a:r>
                  <a:rPr lang="zh-CN" altLang="en-US" sz="2000" dirty="0"/>
                  <a:t>分解，则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维矩阵，满足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（当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）或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（当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），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维上三角矩阵。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77AF4C9-FC7C-45A3-8BE2-246B8F86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87" y="1938039"/>
                <a:ext cx="10048776" cy="1647246"/>
              </a:xfrm>
              <a:prstGeom prst="rect">
                <a:avLst/>
              </a:prstGeom>
              <a:blipFill>
                <a:blip r:embed="rId2"/>
                <a:stretch>
                  <a:fillRect l="-484" t="-1455" r="-302" b="-4727"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181C8C6-A051-4186-8F2D-0FE379D98B7A}"/>
                  </a:ext>
                </a:extLst>
              </p:cNvPr>
              <p:cNvSpPr/>
              <p:nvPr/>
            </p:nvSpPr>
            <p:spPr>
              <a:xfrm>
                <a:off x="923924" y="3741648"/>
                <a:ext cx="10677521" cy="1328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但是，不作任何近似的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分解，在不亏秩的情况下</a:t>
                </a:r>
                <a:r>
                  <a:rPr lang="zh-CN" altLang="en-US" sz="2400" b="1" dirty="0"/>
                  <a:t>不能解决“指数墙”问题</a:t>
                </a:r>
                <a:r>
                  <a:rPr lang="zh-CN" altLang="en-US" sz="2400" dirty="0"/>
                  <a:t>（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维矩阵</a:t>
                </a:r>
                <a:r>
                  <a:rPr lang="zh-CN" altLang="en-US" sz="2400" b="1" dirty="0"/>
                  <a:t>不亏秩</a:t>
                </a:r>
                <a:r>
                  <a:rPr lang="zh-CN" altLang="en-US" sz="2400" dirty="0"/>
                  <a:t>，意味着矩阵存在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个非零奇异值）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例</a:t>
                </a:r>
                <a:r>
                  <a:rPr lang="zh-CN" altLang="en-US" sz="2400" dirty="0"/>
                  <a:t>：考虑四阶张量的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分解，各个步骤的图形表示如下：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181C8C6-A051-4186-8F2D-0FE379D98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4" y="3741648"/>
                <a:ext cx="10677521" cy="1328569"/>
              </a:xfrm>
              <a:prstGeom prst="rect">
                <a:avLst/>
              </a:prstGeom>
              <a:blipFill>
                <a:blip r:embed="rId3"/>
                <a:stretch>
                  <a:fillRect l="-800" t="-3211" b="-9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C3A19DD-4615-4BD1-A171-72C3216EF4E5}"/>
              </a:ext>
            </a:extLst>
          </p:cNvPr>
          <p:cNvSpPr/>
          <p:nvPr/>
        </p:nvSpPr>
        <p:spPr>
          <a:xfrm>
            <a:off x="9510134" y="319661"/>
            <a:ext cx="222782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sec4_1_TTD</a:t>
            </a:r>
            <a:endParaRPr lang="zh-CN" altLang="en-US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179CE34-247B-46B4-B1A2-247916EA933C}"/>
              </a:ext>
            </a:extLst>
          </p:cNvPr>
          <p:cNvCxnSpPr>
            <a:cxnSpLocks/>
          </p:cNvCxnSpPr>
          <p:nvPr/>
        </p:nvCxnSpPr>
        <p:spPr>
          <a:xfrm flipV="1">
            <a:off x="3717183" y="5811993"/>
            <a:ext cx="101837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46E39-5317-4013-B42F-7AB1674056EC}"/>
              </a:ext>
            </a:extLst>
          </p:cNvPr>
          <p:cNvGrpSpPr/>
          <p:nvPr/>
        </p:nvGrpSpPr>
        <p:grpSpPr>
          <a:xfrm>
            <a:off x="1739744" y="5219608"/>
            <a:ext cx="1214530" cy="676154"/>
            <a:chOff x="996948" y="4573918"/>
            <a:chExt cx="1214530" cy="1112386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134B265-E14E-435C-B691-33E4B4E0FCE1}"/>
                </a:ext>
              </a:extLst>
            </p:cNvPr>
            <p:cNvCxnSpPr>
              <a:cxnSpLocks/>
            </p:cNvCxnSpPr>
            <p:nvPr/>
          </p:nvCxnSpPr>
          <p:spPr>
            <a:xfrm>
              <a:off x="996948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959FE2-62DD-47EE-8150-DBA5C05EF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0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1700649-011D-44D0-B6A3-36C2964B905B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6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062D107-E8D0-4756-8239-0A0AC2DCE5AE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78" y="4582414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5FDB1AD-F0EB-41FF-ABDD-76042CD425D8}"/>
              </a:ext>
            </a:extLst>
          </p:cNvPr>
          <p:cNvSpPr/>
          <p:nvPr/>
        </p:nvSpPr>
        <p:spPr>
          <a:xfrm>
            <a:off x="1666721" y="5604725"/>
            <a:ext cx="138189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A0684C-3AC3-44C0-AFA2-E42671325643}"/>
                  </a:ext>
                </a:extLst>
              </p:cNvPr>
              <p:cNvSpPr/>
              <p:nvPr/>
            </p:nvSpPr>
            <p:spPr>
              <a:xfrm>
                <a:off x="3020559" y="5490343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A0684C-3AC3-44C0-AFA2-E42671325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59" y="5490343"/>
                <a:ext cx="65594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CBAAD93-24E2-45E7-B4E5-518D4C3DDAC0}"/>
              </a:ext>
            </a:extLst>
          </p:cNvPr>
          <p:cNvCxnSpPr>
            <a:cxnSpLocks/>
          </p:cNvCxnSpPr>
          <p:nvPr/>
        </p:nvCxnSpPr>
        <p:spPr>
          <a:xfrm>
            <a:off x="3828838" y="52196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8AA2DF6-51DA-4F66-97C7-8C18EBBC360F}"/>
              </a:ext>
            </a:extLst>
          </p:cNvPr>
          <p:cNvCxnSpPr>
            <a:cxnSpLocks/>
          </p:cNvCxnSpPr>
          <p:nvPr/>
        </p:nvCxnSpPr>
        <p:spPr>
          <a:xfrm>
            <a:off x="4323640" y="52196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D9DC409-6A58-4BED-A7B6-9F2410FA90BD}"/>
              </a:ext>
            </a:extLst>
          </p:cNvPr>
          <p:cNvCxnSpPr>
            <a:cxnSpLocks/>
          </p:cNvCxnSpPr>
          <p:nvPr/>
        </p:nvCxnSpPr>
        <p:spPr>
          <a:xfrm>
            <a:off x="4717900" y="52196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D1A59E2-7817-42AD-8D99-AF84892E110A}"/>
              </a:ext>
            </a:extLst>
          </p:cNvPr>
          <p:cNvCxnSpPr>
            <a:cxnSpLocks/>
          </p:cNvCxnSpPr>
          <p:nvPr/>
        </p:nvCxnSpPr>
        <p:spPr>
          <a:xfrm>
            <a:off x="5138618" y="5224772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B69C208-7E34-40F3-B991-E47AE717BE59}"/>
              </a:ext>
            </a:extLst>
          </p:cNvPr>
          <p:cNvSpPr/>
          <p:nvPr/>
        </p:nvSpPr>
        <p:spPr>
          <a:xfrm>
            <a:off x="4238159" y="5604725"/>
            <a:ext cx="994803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3CC563E-4DDE-428E-A16D-8E4424EBF365}"/>
              </a:ext>
            </a:extLst>
          </p:cNvPr>
          <p:cNvSpPr/>
          <p:nvPr/>
        </p:nvSpPr>
        <p:spPr>
          <a:xfrm>
            <a:off x="3633944" y="5609970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DCEEC8F-EE44-4DB4-8009-914CBBA83243}"/>
                  </a:ext>
                </a:extLst>
              </p:cNvPr>
              <p:cNvSpPr/>
              <p:nvPr/>
            </p:nvSpPr>
            <p:spPr>
              <a:xfrm>
                <a:off x="5190598" y="5487108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DCEEC8F-EE44-4DB4-8009-914CBBA83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98" y="5487108"/>
                <a:ext cx="65594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02B73B3-A52F-4180-9C01-CBFF44E1899C}"/>
              </a:ext>
            </a:extLst>
          </p:cNvPr>
          <p:cNvCxnSpPr>
            <a:cxnSpLocks/>
          </p:cNvCxnSpPr>
          <p:nvPr/>
        </p:nvCxnSpPr>
        <p:spPr>
          <a:xfrm flipV="1">
            <a:off x="5874680" y="5810477"/>
            <a:ext cx="148595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1FA8A0C-CC7F-407C-9752-FDE9ED505944}"/>
              </a:ext>
            </a:extLst>
          </p:cNvPr>
          <p:cNvCxnSpPr>
            <a:cxnSpLocks/>
          </p:cNvCxnSpPr>
          <p:nvPr/>
        </p:nvCxnSpPr>
        <p:spPr>
          <a:xfrm>
            <a:off x="5986335" y="52180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E70FF14-A880-4565-8047-D64E57C88569}"/>
              </a:ext>
            </a:extLst>
          </p:cNvPr>
          <p:cNvCxnSpPr>
            <a:cxnSpLocks/>
          </p:cNvCxnSpPr>
          <p:nvPr/>
        </p:nvCxnSpPr>
        <p:spPr>
          <a:xfrm>
            <a:off x="6617658" y="52180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06B5E9F-8D89-421D-93F2-BE56802703F7}"/>
              </a:ext>
            </a:extLst>
          </p:cNvPr>
          <p:cNvCxnSpPr>
            <a:cxnSpLocks/>
          </p:cNvCxnSpPr>
          <p:nvPr/>
        </p:nvCxnSpPr>
        <p:spPr>
          <a:xfrm>
            <a:off x="7094472" y="52180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E04AC0-8C4E-4CE8-80DA-0D4B5DD9C397}"/>
              </a:ext>
            </a:extLst>
          </p:cNvPr>
          <p:cNvCxnSpPr>
            <a:cxnSpLocks/>
          </p:cNvCxnSpPr>
          <p:nvPr/>
        </p:nvCxnSpPr>
        <p:spPr>
          <a:xfrm>
            <a:off x="7515190" y="5223255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9657F14-6E8E-4FB9-8253-C1CC0DF0E3C0}"/>
              </a:ext>
            </a:extLst>
          </p:cNvPr>
          <p:cNvSpPr/>
          <p:nvPr/>
        </p:nvSpPr>
        <p:spPr>
          <a:xfrm>
            <a:off x="7025846" y="5603208"/>
            <a:ext cx="5836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A6BC99E-7DCA-42BE-A6C1-C87DF6F3E47D}"/>
              </a:ext>
            </a:extLst>
          </p:cNvPr>
          <p:cNvSpPr/>
          <p:nvPr/>
        </p:nvSpPr>
        <p:spPr>
          <a:xfrm>
            <a:off x="5791441" y="5608453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1CB3B2A-52E8-4E2E-B174-B7DA61F5809E}"/>
              </a:ext>
            </a:extLst>
          </p:cNvPr>
          <p:cNvSpPr/>
          <p:nvPr/>
        </p:nvSpPr>
        <p:spPr>
          <a:xfrm>
            <a:off x="6444220" y="5600030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8B02A02-D774-45AC-B649-872A247C58F4}"/>
                  </a:ext>
                </a:extLst>
              </p:cNvPr>
              <p:cNvSpPr/>
              <p:nvPr/>
            </p:nvSpPr>
            <p:spPr>
              <a:xfrm>
                <a:off x="7580277" y="5485648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8B02A02-D774-45AC-B649-872A247C5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277" y="5485648"/>
                <a:ext cx="65594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E3D72B1-02E3-4EFB-970A-D4A8E00C5F2D}"/>
              </a:ext>
            </a:extLst>
          </p:cNvPr>
          <p:cNvCxnSpPr>
            <a:cxnSpLocks/>
          </p:cNvCxnSpPr>
          <p:nvPr/>
        </p:nvCxnSpPr>
        <p:spPr>
          <a:xfrm flipV="1">
            <a:off x="8228714" y="5815723"/>
            <a:ext cx="200248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2C44B16-1058-436E-A203-046C727C43B9}"/>
              </a:ext>
            </a:extLst>
          </p:cNvPr>
          <p:cNvCxnSpPr>
            <a:cxnSpLocks/>
          </p:cNvCxnSpPr>
          <p:nvPr/>
        </p:nvCxnSpPr>
        <p:spPr>
          <a:xfrm>
            <a:off x="8340369" y="5223336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D9B760D9-6241-47D1-8441-DE36ED0E873D}"/>
              </a:ext>
            </a:extLst>
          </p:cNvPr>
          <p:cNvCxnSpPr>
            <a:cxnSpLocks/>
          </p:cNvCxnSpPr>
          <p:nvPr/>
        </p:nvCxnSpPr>
        <p:spPr>
          <a:xfrm>
            <a:off x="8971692" y="5223336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59B298B-B603-4323-880A-C0A40652C2DB}"/>
              </a:ext>
            </a:extLst>
          </p:cNvPr>
          <p:cNvCxnSpPr>
            <a:cxnSpLocks/>
          </p:cNvCxnSpPr>
          <p:nvPr/>
        </p:nvCxnSpPr>
        <p:spPr>
          <a:xfrm>
            <a:off x="9627952" y="5224772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96BD8C8D-2AA3-4909-A055-733CB6A253EF}"/>
              </a:ext>
            </a:extLst>
          </p:cNvPr>
          <p:cNvCxnSpPr>
            <a:cxnSpLocks/>
          </p:cNvCxnSpPr>
          <p:nvPr/>
        </p:nvCxnSpPr>
        <p:spPr>
          <a:xfrm>
            <a:off x="10314185" y="52180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5E313751-E52D-4409-B0B9-C8B7C92DBE7B}"/>
              </a:ext>
            </a:extLst>
          </p:cNvPr>
          <p:cNvSpPr/>
          <p:nvPr/>
        </p:nvSpPr>
        <p:spPr>
          <a:xfrm>
            <a:off x="8145475" y="5613698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17AA3B9F-1F2E-4371-80E5-1826ED85D301}"/>
              </a:ext>
            </a:extLst>
          </p:cNvPr>
          <p:cNvSpPr/>
          <p:nvPr/>
        </p:nvSpPr>
        <p:spPr>
          <a:xfrm>
            <a:off x="8798254" y="5605275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63C42F90-62A9-407D-A57B-6E671A086B3A}"/>
              </a:ext>
            </a:extLst>
          </p:cNvPr>
          <p:cNvSpPr/>
          <p:nvPr/>
        </p:nvSpPr>
        <p:spPr>
          <a:xfrm>
            <a:off x="9464483" y="5600028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7ACD32B-2C9D-4CDD-AD8A-70A1A5672B70}"/>
              </a:ext>
            </a:extLst>
          </p:cNvPr>
          <p:cNvSpPr/>
          <p:nvPr/>
        </p:nvSpPr>
        <p:spPr>
          <a:xfrm>
            <a:off x="10122141" y="5619386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D47C1AB-93CB-438B-A04F-11A4A567CF84}"/>
              </a:ext>
            </a:extLst>
          </p:cNvPr>
          <p:cNvSpPr/>
          <p:nvPr/>
        </p:nvSpPr>
        <p:spPr>
          <a:xfrm>
            <a:off x="923925" y="6167676"/>
            <a:ext cx="10677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2400" dirty="0"/>
              <a:t>一般</a:t>
            </a:r>
            <a:r>
              <a:rPr lang="zh-CN" altLang="en-US" sz="2400" b="1" dirty="0"/>
              <a:t>用箭头表明正交性</a:t>
            </a:r>
            <a:r>
              <a:rPr lang="zh-CN" altLang="en-US" sz="2400"/>
              <a:t>：规定将张量</a:t>
            </a:r>
            <a:r>
              <a:rPr lang="zh-CN" altLang="en-US" sz="2400" dirty="0"/>
              <a:t>的内向指标和其共轭张量收缩后得单位阵</a:t>
            </a:r>
            <a:endParaRPr lang="en-US" altLang="zh-CN" sz="2400" dirty="0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0839D8D5-2D0F-43BB-879A-2F8FE2510CD5}"/>
              </a:ext>
            </a:extLst>
          </p:cNvPr>
          <p:cNvCxnSpPr>
            <a:cxnSpLocks/>
          </p:cNvCxnSpPr>
          <p:nvPr/>
        </p:nvCxnSpPr>
        <p:spPr>
          <a:xfrm>
            <a:off x="8340369" y="5465233"/>
            <a:ext cx="0" cy="3864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BBE6BF9-28BD-4DD6-B119-5044623641FC}"/>
              </a:ext>
            </a:extLst>
          </p:cNvPr>
          <p:cNvCxnSpPr>
            <a:cxnSpLocks/>
          </p:cNvCxnSpPr>
          <p:nvPr/>
        </p:nvCxnSpPr>
        <p:spPr>
          <a:xfrm>
            <a:off x="8971692" y="5425015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0CC2909-168D-4760-BDE5-7EE461D7280A}"/>
              </a:ext>
            </a:extLst>
          </p:cNvPr>
          <p:cNvCxnSpPr>
            <a:cxnSpLocks/>
          </p:cNvCxnSpPr>
          <p:nvPr/>
        </p:nvCxnSpPr>
        <p:spPr>
          <a:xfrm>
            <a:off x="9627952" y="5425015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B36D92C-EC62-4FEE-86FB-082890C6F67F}"/>
              </a:ext>
            </a:extLst>
          </p:cNvPr>
          <p:cNvCxnSpPr>
            <a:cxnSpLocks/>
          </p:cNvCxnSpPr>
          <p:nvPr/>
        </p:nvCxnSpPr>
        <p:spPr>
          <a:xfrm>
            <a:off x="8642350" y="5817925"/>
            <a:ext cx="628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F5F6C02-2502-40E1-8DF9-E0B1DE39F7E4}"/>
              </a:ext>
            </a:extLst>
          </p:cNvPr>
          <p:cNvCxnSpPr>
            <a:cxnSpLocks/>
          </p:cNvCxnSpPr>
          <p:nvPr/>
        </p:nvCxnSpPr>
        <p:spPr>
          <a:xfrm>
            <a:off x="9315450" y="5817925"/>
            <a:ext cx="5654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D0A0BA92-2609-4644-8B38-38547967EE83}"/>
              </a:ext>
            </a:extLst>
          </p:cNvPr>
          <p:cNvCxnSpPr>
            <a:cxnSpLocks/>
          </p:cNvCxnSpPr>
          <p:nvPr/>
        </p:nvCxnSpPr>
        <p:spPr>
          <a:xfrm>
            <a:off x="9965267" y="5817925"/>
            <a:ext cx="607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CC5823F-0F15-4CA9-B234-34DD6FCBA95E}"/>
              </a:ext>
            </a:extLst>
          </p:cNvPr>
          <p:cNvCxnSpPr>
            <a:cxnSpLocks/>
          </p:cNvCxnSpPr>
          <p:nvPr/>
        </p:nvCxnSpPr>
        <p:spPr>
          <a:xfrm>
            <a:off x="6284383" y="5810477"/>
            <a:ext cx="6501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71434D0-7D08-4BAD-BF49-EA843EF1771C}"/>
              </a:ext>
            </a:extLst>
          </p:cNvPr>
          <p:cNvCxnSpPr>
            <a:cxnSpLocks/>
          </p:cNvCxnSpPr>
          <p:nvPr/>
        </p:nvCxnSpPr>
        <p:spPr>
          <a:xfrm>
            <a:off x="6910918" y="5810477"/>
            <a:ext cx="6072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B9176F8-0BC6-4C19-8D8D-8D40B6A0F686}"/>
              </a:ext>
            </a:extLst>
          </p:cNvPr>
          <p:cNvCxnSpPr>
            <a:cxnSpLocks/>
          </p:cNvCxnSpPr>
          <p:nvPr/>
        </p:nvCxnSpPr>
        <p:spPr>
          <a:xfrm>
            <a:off x="4097868" y="5814711"/>
            <a:ext cx="7222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D50173A-0D17-49B8-B5FC-2760472EC29C}"/>
              </a:ext>
            </a:extLst>
          </p:cNvPr>
          <p:cNvGrpSpPr/>
          <p:nvPr/>
        </p:nvGrpSpPr>
        <p:grpSpPr>
          <a:xfrm>
            <a:off x="5992472" y="5427666"/>
            <a:ext cx="625186" cy="78858"/>
            <a:chOff x="8492769" y="5584696"/>
            <a:chExt cx="625186" cy="78858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753CF39F-F393-49BC-9553-9009F4CCCE07}"/>
                </a:ext>
              </a:extLst>
            </p:cNvPr>
            <p:cNvCxnSpPr>
              <a:cxnSpLocks/>
            </p:cNvCxnSpPr>
            <p:nvPr/>
          </p:nvCxnSpPr>
          <p:spPr>
            <a:xfrm>
              <a:off x="8492769" y="5617633"/>
              <a:ext cx="0" cy="3864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08F963C5-0FEF-41D7-B8C2-F20ACBA7DE9C}"/>
                </a:ext>
              </a:extLst>
            </p:cNvPr>
            <p:cNvCxnSpPr>
              <a:cxnSpLocks/>
            </p:cNvCxnSpPr>
            <p:nvPr/>
          </p:nvCxnSpPr>
          <p:spPr>
            <a:xfrm>
              <a:off x="9117955" y="5584696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400468A2-754F-4C57-AA9B-85830BD73600}"/>
              </a:ext>
            </a:extLst>
          </p:cNvPr>
          <p:cNvCxnSpPr>
            <a:cxnSpLocks/>
          </p:cNvCxnSpPr>
          <p:nvPr/>
        </p:nvCxnSpPr>
        <p:spPr>
          <a:xfrm>
            <a:off x="3830222" y="5408250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10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66560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4.11 </a:t>
            </a:r>
            <a:r>
              <a:rPr lang="zh-CN" altLang="en-US" sz="3200" dirty="0"/>
              <a:t>矩阵乘积态与纠缠熵面积定律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/>
              <p:nvPr/>
            </p:nvSpPr>
            <p:spPr>
              <a:xfrm>
                <a:off x="945570" y="1499100"/>
                <a:ext cx="10293930" cy="3943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可见，在任意一处剪断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进行二分后，两部分之间的</a:t>
                </a:r>
                <a:r>
                  <a:rPr lang="zh-CN" altLang="en-US" sz="2400" b="1" dirty="0"/>
                  <a:t>纠缠熵大小与各部分包含的格点个数（即体积大小）无关</a:t>
                </a:r>
                <a:r>
                  <a:rPr lang="zh-CN" altLang="en-US" sz="2400" dirty="0"/>
                  <a:t>，仅与边界处辅助指标的维数有关。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定义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纠缠熵的面积定律（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area law of entanglement entropy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维格点系统的量子态，将体系二分后，两部分之间的纠缠熵满足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/>
                  <a:t>代表空间尺度（</a:t>
                </a:r>
                <a:r>
                  <a:rPr lang="en-US" altLang="zh-CN" sz="2400" dirty="0"/>
                  <a:t>length scale</a:t>
                </a:r>
                <a:r>
                  <a:rPr lang="zh-CN" altLang="en-US" sz="2400" dirty="0"/>
                  <a:t>）。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推论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满足一维量子态的纠缠熵面积定律</a:t>
                </a:r>
                <a:br>
                  <a:rPr lang="en-US" altLang="zh-CN" sz="2400" dirty="0"/>
                </a:br>
                <a:r>
                  <a:rPr lang="zh-CN" altLang="en-US" sz="2400" b="1" dirty="0"/>
                  <a:t>证明</a:t>
                </a:r>
                <a:r>
                  <a:rPr lang="zh-CN" altLang="en-US" sz="2400" dirty="0"/>
                  <a:t>：对于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态，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func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CN" altLang="en-US" sz="2400" dirty="0"/>
                  <a:t>，证毕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81249F-9639-4DFA-9288-5473C45C7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0" y="1499100"/>
                <a:ext cx="10293930" cy="3943644"/>
              </a:xfrm>
              <a:prstGeom prst="rect">
                <a:avLst/>
              </a:prstGeom>
              <a:blipFill>
                <a:blip r:embed="rId2"/>
                <a:stretch>
                  <a:fillRect l="-770" r="-3730" b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A1CDB98A-E7E5-4214-A7B2-6D244E8408E9}"/>
              </a:ext>
            </a:extLst>
          </p:cNvPr>
          <p:cNvGrpSpPr/>
          <p:nvPr/>
        </p:nvGrpSpPr>
        <p:grpSpPr>
          <a:xfrm>
            <a:off x="7425625" y="5442744"/>
            <a:ext cx="4541869" cy="1270550"/>
            <a:chOff x="6196799" y="1325122"/>
            <a:chExt cx="4541869" cy="12705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E2A08A9-2FFF-44FB-BE5A-550C55839E20}"/>
                </a:ext>
              </a:extLst>
            </p:cNvPr>
            <p:cNvGrpSpPr/>
            <p:nvPr/>
          </p:nvGrpSpPr>
          <p:grpSpPr>
            <a:xfrm>
              <a:off x="6289397" y="1432197"/>
              <a:ext cx="4357213" cy="506935"/>
              <a:chOff x="3708122" y="6144539"/>
              <a:chExt cx="4357213" cy="49221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11B8518-445B-49C4-9285-46DA51C24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5CEBC071-5FFB-4204-B6C4-BE08215BA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AB75BD47-C76F-42C8-962A-0D60CE4C1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91069592-5E8D-4DFF-99F1-06D7E8CF8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E6C05F1-EC49-47CF-A20A-E076E9505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8CF8719-9524-4152-B82B-1B215434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791E4678-A03D-4DAB-85F0-3A045A888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BE2B376-A453-4905-BF34-25B287272998}"/>
                </a:ext>
              </a:extLst>
            </p:cNvPr>
            <p:cNvCxnSpPr>
              <a:cxnSpLocks/>
              <a:stCxn id="42" idx="4"/>
              <a:endCxn id="38" idx="4"/>
            </p:cNvCxnSpPr>
            <p:nvPr/>
          </p:nvCxnSpPr>
          <p:spPr>
            <a:xfrm flipH="1" flipV="1">
              <a:off x="6196799" y="1907799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202CEC4-C12A-4B77-B5A3-A6C2048D5E6B}"/>
                </a:ext>
              </a:extLst>
            </p:cNvPr>
            <p:cNvSpPr/>
            <p:nvPr/>
          </p:nvSpPr>
          <p:spPr>
            <a:xfrm rot="5400000">
              <a:off x="7650579" y="181550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7CD0628-D278-40DF-9120-75D099D4264A}"/>
                </a:ext>
              </a:extLst>
            </p:cNvPr>
            <p:cNvSpPr/>
            <p:nvPr/>
          </p:nvSpPr>
          <p:spPr>
            <a:xfrm rot="5400000">
              <a:off x="8377469" y="180191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A240A13-2C39-4B75-91AA-A94D9AC33CB4}"/>
                </a:ext>
              </a:extLst>
            </p:cNvPr>
            <p:cNvSpPr/>
            <p:nvPr/>
          </p:nvSpPr>
          <p:spPr>
            <a:xfrm rot="5400000">
              <a:off x="6196799" y="181393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4063502-976B-49EC-9C61-665F4EE88B2C}"/>
                </a:ext>
              </a:extLst>
            </p:cNvPr>
            <p:cNvSpPr/>
            <p:nvPr/>
          </p:nvSpPr>
          <p:spPr>
            <a:xfrm rot="5400000">
              <a:off x="6923689" y="181830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86CD46B-694C-4FFD-8BD7-95CFA3907129}"/>
                </a:ext>
              </a:extLst>
            </p:cNvPr>
            <p:cNvSpPr/>
            <p:nvPr/>
          </p:nvSpPr>
          <p:spPr>
            <a:xfrm rot="5400000">
              <a:off x="9101936" y="181549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E4F969F-6FF7-49F6-A1BB-AD02AB76CFB5}"/>
                </a:ext>
              </a:extLst>
            </p:cNvPr>
            <p:cNvSpPr/>
            <p:nvPr/>
          </p:nvSpPr>
          <p:spPr>
            <a:xfrm rot="5400000">
              <a:off x="9826403" y="181549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F35DB4-FB31-430C-BD52-EB762C678956}"/>
                </a:ext>
              </a:extLst>
            </p:cNvPr>
            <p:cNvSpPr/>
            <p:nvPr/>
          </p:nvSpPr>
          <p:spPr>
            <a:xfrm rot="5400000">
              <a:off x="10550943" y="181506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CD774E7-F0EE-4258-A7E1-46C0F059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00000">
              <a:off x="7604205" y="2091726"/>
              <a:ext cx="527205" cy="503946"/>
            </a:xfrm>
            <a:prstGeom prst="rect">
              <a:avLst/>
            </a:prstGeom>
          </p:spPr>
        </p:pic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DC8C293-CB13-4941-95F9-69B14EBF2AD9}"/>
                </a:ext>
              </a:extLst>
            </p:cNvPr>
            <p:cNvCxnSpPr>
              <a:cxnSpLocks/>
            </p:cNvCxnSpPr>
            <p:nvPr/>
          </p:nvCxnSpPr>
          <p:spPr>
            <a:xfrm>
              <a:off x="8105775" y="1325122"/>
              <a:ext cx="0" cy="977628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9546A5F-55B5-4BA4-A326-41B2779BD789}"/>
                  </a:ext>
                </a:extLst>
              </p14:cNvPr>
              <p14:cNvContentPartPr/>
              <p14:nvPr/>
            </p14:nvContentPartPr>
            <p14:xfrm>
              <a:off x="9229578" y="5895789"/>
              <a:ext cx="211727" cy="310786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9546A5F-55B5-4BA4-A326-41B2779BD7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0232" y="5886447"/>
                <a:ext cx="230419" cy="329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867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66560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4.11 </a:t>
            </a:r>
            <a:r>
              <a:rPr lang="zh-CN" altLang="en-US" sz="3200" dirty="0"/>
              <a:t>矩阵乘积态与纠缠熵面积定律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1249F-9639-4DFA-9288-5473C45C736C}"/>
              </a:ext>
            </a:extLst>
          </p:cNvPr>
          <p:cNvSpPr/>
          <p:nvPr/>
        </p:nvSpPr>
        <p:spPr>
          <a:xfrm>
            <a:off x="945570" y="1499100"/>
            <a:ext cx="10293930" cy="950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对于一般的张量网络态，二分纠缠熵的上限一般是由穿过边界的辅助指标总维数决定的（注：需选取穿过的辅助指标个数最小的边界进行二分）</a:t>
            </a:r>
            <a:endParaRPr lang="en-US" altLang="zh-CN" sz="2400" dirty="0"/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69CC13F-7A3D-44A5-A004-5DADFBC6B1A5}"/>
              </a:ext>
            </a:extLst>
          </p:cNvPr>
          <p:cNvGrpSpPr/>
          <p:nvPr/>
        </p:nvGrpSpPr>
        <p:grpSpPr>
          <a:xfrm>
            <a:off x="2430701" y="3916976"/>
            <a:ext cx="2655575" cy="2867570"/>
            <a:chOff x="6933214" y="2766893"/>
            <a:chExt cx="2655575" cy="286757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F4AB1AB-57C6-4627-8226-2E97A7A59565}"/>
                </a:ext>
              </a:extLst>
            </p:cNvPr>
            <p:cNvSpPr/>
            <p:nvPr/>
          </p:nvSpPr>
          <p:spPr>
            <a:xfrm rot="5400000">
              <a:off x="8247664" y="3490383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0272467-5753-4747-A308-E3B48A1A6789}"/>
                </a:ext>
              </a:extLst>
            </p:cNvPr>
            <p:cNvSpPr/>
            <p:nvPr/>
          </p:nvSpPr>
          <p:spPr>
            <a:xfrm rot="5400000">
              <a:off x="7423613" y="3490383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3303995-34D9-44BB-9470-FDEAB4BC0F1A}"/>
                </a:ext>
              </a:extLst>
            </p:cNvPr>
            <p:cNvSpPr/>
            <p:nvPr/>
          </p:nvSpPr>
          <p:spPr>
            <a:xfrm rot="5400000">
              <a:off x="8435389" y="4408768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7FC4C9D-49EB-4CFD-89BD-3EF608A2A588}"/>
                </a:ext>
              </a:extLst>
            </p:cNvPr>
            <p:cNvSpPr/>
            <p:nvPr/>
          </p:nvSpPr>
          <p:spPr>
            <a:xfrm rot="5400000">
              <a:off x="7485664" y="4221043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A879792-DFE2-435C-8BC2-E7EE6AFFFFB9}"/>
                </a:ext>
              </a:extLst>
            </p:cNvPr>
            <p:cNvSpPr/>
            <p:nvPr/>
          </p:nvSpPr>
          <p:spPr>
            <a:xfrm rot="5400000">
              <a:off x="7752364" y="4833408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BBC949D-38FC-40F1-8CDB-4142B2097E90}"/>
                </a:ext>
              </a:extLst>
            </p:cNvPr>
            <p:cNvSpPr/>
            <p:nvPr/>
          </p:nvSpPr>
          <p:spPr>
            <a:xfrm rot="5400000">
              <a:off x="6933214" y="4314906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C7078-0889-41D8-BAF0-6EF1339D5180}"/>
                </a:ext>
              </a:extLst>
            </p:cNvPr>
            <p:cNvSpPr/>
            <p:nvPr/>
          </p:nvSpPr>
          <p:spPr>
            <a:xfrm rot="5400000">
              <a:off x="8805690" y="3909877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CC79EC7-E020-48B9-B924-341587174B58}"/>
                </a:ext>
              </a:extLst>
            </p:cNvPr>
            <p:cNvSpPr/>
            <p:nvPr/>
          </p:nvSpPr>
          <p:spPr>
            <a:xfrm rot="5400000">
              <a:off x="8623114" y="4922301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6CA1021-B3DE-4562-A4A2-30D2A734C729}"/>
                </a:ext>
              </a:extLst>
            </p:cNvPr>
            <p:cNvSpPr/>
            <p:nvPr/>
          </p:nvSpPr>
          <p:spPr>
            <a:xfrm rot="5400000">
              <a:off x="7940090" y="3889045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26EB2EE-AEC0-47D7-ADAB-FE2EB6CC4F8F}"/>
                </a:ext>
              </a:extLst>
            </p:cNvPr>
            <p:cNvSpPr/>
            <p:nvPr/>
          </p:nvSpPr>
          <p:spPr>
            <a:xfrm rot="5400000">
              <a:off x="9028714" y="4438811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26F88D5-1400-4323-8D71-CF7095D4E106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>
              <a:off x="7517475" y="3678108"/>
              <a:ext cx="62051" cy="542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48BEB23-E2EB-46E1-97D1-433DECA5B18B}"/>
                </a:ext>
              </a:extLst>
            </p:cNvPr>
            <p:cNvCxnSpPr>
              <a:cxnSpLocks/>
              <a:stCxn id="57" idx="0"/>
              <a:endCxn id="55" idx="4"/>
            </p:cNvCxnSpPr>
            <p:nvPr/>
          </p:nvCxnSpPr>
          <p:spPr>
            <a:xfrm flipV="1">
              <a:off x="7120939" y="4314906"/>
              <a:ext cx="364725" cy="938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C02FE02-9F6D-46FE-88EF-C147F8AB061D}"/>
                </a:ext>
              </a:extLst>
            </p:cNvPr>
            <p:cNvCxnSpPr>
              <a:cxnSpLocks/>
              <a:stCxn id="56" idx="3"/>
              <a:endCxn id="55" idx="7"/>
            </p:cNvCxnSpPr>
            <p:nvPr/>
          </p:nvCxnSpPr>
          <p:spPr>
            <a:xfrm flipH="1" flipV="1">
              <a:off x="7645897" y="4381276"/>
              <a:ext cx="133959" cy="479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E68460F-7ED2-496F-9FF1-E25A5E56CDE5}"/>
                </a:ext>
              </a:extLst>
            </p:cNvPr>
            <p:cNvCxnSpPr>
              <a:cxnSpLocks/>
              <a:stCxn id="57" idx="7"/>
              <a:endCxn id="56" idx="4"/>
            </p:cNvCxnSpPr>
            <p:nvPr/>
          </p:nvCxnSpPr>
          <p:spPr>
            <a:xfrm>
              <a:off x="7093447" y="4475139"/>
              <a:ext cx="658917" cy="4521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912A486-268D-4EA3-8BBA-6142B1A6A3C6}"/>
                </a:ext>
              </a:extLst>
            </p:cNvPr>
            <p:cNvCxnSpPr>
              <a:cxnSpLocks/>
              <a:stCxn id="57" idx="1"/>
              <a:endCxn id="53" idx="5"/>
            </p:cNvCxnSpPr>
            <p:nvPr/>
          </p:nvCxnSpPr>
          <p:spPr>
            <a:xfrm flipV="1">
              <a:off x="7093447" y="3650616"/>
              <a:ext cx="357658" cy="6917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E516959-A9C0-4A82-AE09-759867552BA4}"/>
                </a:ext>
              </a:extLst>
            </p:cNvPr>
            <p:cNvCxnSpPr>
              <a:cxnSpLocks/>
              <a:stCxn id="55" idx="1"/>
              <a:endCxn id="60" idx="5"/>
            </p:cNvCxnSpPr>
            <p:nvPr/>
          </p:nvCxnSpPr>
          <p:spPr>
            <a:xfrm flipV="1">
              <a:off x="7645897" y="4049278"/>
              <a:ext cx="321685" cy="199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729DFBB0-4B64-4138-A77B-34843FFC8319}"/>
                </a:ext>
              </a:extLst>
            </p:cNvPr>
            <p:cNvCxnSpPr>
              <a:cxnSpLocks/>
              <a:stCxn id="60" idx="1"/>
              <a:endCxn id="52" idx="5"/>
            </p:cNvCxnSpPr>
            <p:nvPr/>
          </p:nvCxnSpPr>
          <p:spPr>
            <a:xfrm flipV="1">
              <a:off x="8100323" y="3650616"/>
              <a:ext cx="174833" cy="2659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EBF55003-BB78-4EF9-833B-CD34DD34C1E1}"/>
                </a:ext>
              </a:extLst>
            </p:cNvPr>
            <p:cNvCxnSpPr>
              <a:cxnSpLocks/>
              <a:stCxn id="60" idx="0"/>
              <a:endCxn id="58" idx="4"/>
            </p:cNvCxnSpPr>
            <p:nvPr/>
          </p:nvCxnSpPr>
          <p:spPr>
            <a:xfrm>
              <a:off x="8127815" y="3982908"/>
              <a:ext cx="677875" cy="208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92531125-EEE1-429E-B0F6-3AD3B71D434B}"/>
                </a:ext>
              </a:extLst>
            </p:cNvPr>
            <p:cNvCxnSpPr>
              <a:cxnSpLocks/>
              <a:stCxn id="60" idx="7"/>
              <a:endCxn id="54" idx="3"/>
            </p:cNvCxnSpPr>
            <p:nvPr/>
          </p:nvCxnSpPr>
          <p:spPr>
            <a:xfrm>
              <a:off x="8100323" y="4049278"/>
              <a:ext cx="362558" cy="3869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865CF0A2-B6C1-4B27-A19F-4FAD4E2B5F63}"/>
                </a:ext>
              </a:extLst>
            </p:cNvPr>
            <p:cNvCxnSpPr>
              <a:cxnSpLocks/>
              <a:stCxn id="56" idx="1"/>
              <a:endCxn id="54" idx="5"/>
            </p:cNvCxnSpPr>
            <p:nvPr/>
          </p:nvCxnSpPr>
          <p:spPr>
            <a:xfrm flipV="1">
              <a:off x="7912597" y="4569001"/>
              <a:ext cx="550284" cy="2918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42B1469F-78A4-4B17-B158-9B71A5503A2B}"/>
                </a:ext>
              </a:extLst>
            </p:cNvPr>
            <p:cNvCxnSpPr>
              <a:cxnSpLocks/>
              <a:stCxn id="56" idx="0"/>
              <a:endCxn id="59" idx="4"/>
            </p:cNvCxnSpPr>
            <p:nvPr/>
          </p:nvCxnSpPr>
          <p:spPr>
            <a:xfrm>
              <a:off x="7940089" y="4927271"/>
              <a:ext cx="683025" cy="888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9F8A8E41-D833-431D-AF01-C892E8EB8F38}"/>
                </a:ext>
              </a:extLst>
            </p:cNvPr>
            <p:cNvCxnSpPr>
              <a:cxnSpLocks/>
              <a:stCxn id="54" idx="6"/>
              <a:endCxn id="59" idx="3"/>
            </p:cNvCxnSpPr>
            <p:nvPr/>
          </p:nvCxnSpPr>
          <p:spPr>
            <a:xfrm>
              <a:off x="8529251" y="4596493"/>
              <a:ext cx="121355" cy="353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33E7397A-D7EA-41A1-9DC1-FE78282AEC9C}"/>
                </a:ext>
              </a:extLst>
            </p:cNvPr>
            <p:cNvCxnSpPr>
              <a:cxnSpLocks/>
              <a:stCxn id="54" idx="0"/>
              <a:endCxn id="61" idx="4"/>
            </p:cNvCxnSpPr>
            <p:nvPr/>
          </p:nvCxnSpPr>
          <p:spPr>
            <a:xfrm>
              <a:off x="8623114" y="4502631"/>
              <a:ext cx="405600" cy="3004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440E4512-815E-4B09-8DFB-D567188DB970}"/>
                </a:ext>
              </a:extLst>
            </p:cNvPr>
            <p:cNvCxnSpPr>
              <a:cxnSpLocks/>
              <a:stCxn id="58" idx="7"/>
              <a:endCxn id="61" idx="3"/>
            </p:cNvCxnSpPr>
            <p:nvPr/>
          </p:nvCxnSpPr>
          <p:spPr>
            <a:xfrm>
              <a:off x="8965923" y="4070110"/>
              <a:ext cx="90283" cy="3961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B905071D-9B97-4AED-B92B-BBE9B457A944}"/>
                </a:ext>
              </a:extLst>
            </p:cNvPr>
            <p:cNvCxnSpPr>
              <a:cxnSpLocks/>
            </p:cNvCxnSpPr>
            <p:nvPr/>
          </p:nvCxnSpPr>
          <p:spPr>
            <a:xfrm>
              <a:off x="7012002" y="4048174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8E22FD7-D8FD-4E42-8B06-F790A417B5CB}"/>
                </a:ext>
              </a:extLst>
            </p:cNvPr>
            <p:cNvCxnSpPr>
              <a:cxnSpLocks/>
            </p:cNvCxnSpPr>
            <p:nvPr/>
          </p:nvCxnSpPr>
          <p:spPr>
            <a:xfrm>
              <a:off x="7517475" y="3204205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93DC774-61F2-4CF8-9087-B8B2FF595457}"/>
                </a:ext>
              </a:extLst>
            </p:cNvPr>
            <p:cNvCxnSpPr>
              <a:cxnSpLocks/>
            </p:cNvCxnSpPr>
            <p:nvPr/>
          </p:nvCxnSpPr>
          <p:spPr>
            <a:xfrm>
              <a:off x="8033952" y="3606342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126CF76B-1230-47FD-AD62-11C13AF43C40}"/>
                </a:ext>
              </a:extLst>
            </p:cNvPr>
            <p:cNvCxnSpPr>
              <a:cxnSpLocks/>
            </p:cNvCxnSpPr>
            <p:nvPr/>
          </p:nvCxnSpPr>
          <p:spPr>
            <a:xfrm>
              <a:off x="8336378" y="3223651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D08234E-66F3-431A-A073-F374FDCBDD44}"/>
                </a:ext>
              </a:extLst>
            </p:cNvPr>
            <p:cNvCxnSpPr>
              <a:cxnSpLocks/>
            </p:cNvCxnSpPr>
            <p:nvPr/>
          </p:nvCxnSpPr>
          <p:spPr>
            <a:xfrm>
              <a:off x="8899552" y="3643145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6CA81EA-8CA1-4898-B9A6-AD6C79A5B0CB}"/>
                </a:ext>
              </a:extLst>
            </p:cNvPr>
            <p:cNvCxnSpPr>
              <a:cxnSpLocks/>
            </p:cNvCxnSpPr>
            <p:nvPr/>
          </p:nvCxnSpPr>
          <p:spPr>
            <a:xfrm>
              <a:off x="9122576" y="4181540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30735B6-1A5F-4546-BB39-C0A2641AC16B}"/>
                </a:ext>
              </a:extLst>
            </p:cNvPr>
            <p:cNvCxnSpPr>
              <a:cxnSpLocks/>
            </p:cNvCxnSpPr>
            <p:nvPr/>
          </p:nvCxnSpPr>
          <p:spPr>
            <a:xfrm>
              <a:off x="8529251" y="4134608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BA56DED-9DB3-4D45-9B75-EE69BC2C9FC8}"/>
                </a:ext>
              </a:extLst>
            </p:cNvPr>
            <p:cNvCxnSpPr>
              <a:cxnSpLocks/>
            </p:cNvCxnSpPr>
            <p:nvPr/>
          </p:nvCxnSpPr>
          <p:spPr>
            <a:xfrm>
              <a:off x="8716976" y="4655569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548C3EC-71C9-4E6F-9D11-7E325C82B874}"/>
                </a:ext>
              </a:extLst>
            </p:cNvPr>
            <p:cNvCxnSpPr>
              <a:cxnSpLocks/>
            </p:cNvCxnSpPr>
            <p:nvPr/>
          </p:nvCxnSpPr>
          <p:spPr>
            <a:xfrm>
              <a:off x="7846227" y="4569001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弧形 116">
              <a:extLst>
                <a:ext uri="{FF2B5EF4-FFF2-40B4-BE49-F238E27FC236}">
                  <a16:creationId xmlns:a16="http://schemas.microsoft.com/office/drawing/2014/main" id="{09DC61A4-8312-45DD-9B5F-45D513ED7DE5}"/>
                </a:ext>
              </a:extLst>
            </p:cNvPr>
            <p:cNvSpPr/>
            <p:nvPr/>
          </p:nvSpPr>
          <p:spPr>
            <a:xfrm rot="9327876">
              <a:off x="7887363" y="2766893"/>
              <a:ext cx="1701426" cy="2867570"/>
            </a:xfrm>
            <a:prstGeom prst="arc">
              <a:avLst>
                <a:gd name="adj1" fmla="val 17600284"/>
                <a:gd name="adj2" fmla="val 4607753"/>
              </a:avLst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3774DE4-29D8-4563-B303-B5018A877F89}"/>
                    </a:ext>
                  </a:extLst>
                </p14:cNvPr>
                <p14:cNvContentPartPr/>
                <p14:nvPr/>
              </p14:nvContentPartPr>
              <p14:xfrm>
                <a:off x="7753470" y="4065763"/>
                <a:ext cx="137917" cy="202443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3774DE4-29D8-4563-B303-B5018A877F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44132" y="4056431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8CF13C4-5210-4F0F-9AD8-C12E85B281FE}"/>
                    </a:ext>
                  </a:extLst>
                </p14:cNvPr>
                <p14:cNvContentPartPr/>
                <p14:nvPr/>
              </p14:nvContentPartPr>
              <p14:xfrm>
                <a:off x="8020784" y="4677897"/>
                <a:ext cx="137917" cy="202443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8CF13C4-5210-4F0F-9AD8-C12E85B281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11446" y="4668565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0F19EDC-8472-41EF-91A0-BF127D4E4D08}"/>
                    </a:ext>
                  </a:extLst>
                </p14:cNvPr>
                <p14:cNvContentPartPr/>
                <p14:nvPr/>
              </p14:nvContentPartPr>
              <p14:xfrm>
                <a:off x="8172723" y="4892073"/>
                <a:ext cx="137917" cy="202443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0F19EDC-8472-41EF-91A0-BF127D4E4D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3385" y="4882741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23BC008D-C576-4C77-92AA-4DF0C45255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7078" y="3936994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A5A2F4A-772A-4AF1-AD3E-0A9964466B04}"/>
              </a:ext>
            </a:extLst>
          </p:cNvPr>
          <p:cNvGrpSpPr/>
          <p:nvPr/>
        </p:nvGrpSpPr>
        <p:grpSpPr>
          <a:xfrm>
            <a:off x="1816480" y="2512388"/>
            <a:ext cx="4541869" cy="1423929"/>
            <a:chOff x="1272374" y="2812975"/>
            <a:chExt cx="4541869" cy="142392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09CADF5-AA88-41A7-B9CF-F0C8E5157443}"/>
                </a:ext>
              </a:extLst>
            </p:cNvPr>
            <p:cNvGrpSpPr/>
            <p:nvPr/>
          </p:nvGrpSpPr>
          <p:grpSpPr>
            <a:xfrm>
              <a:off x="1364972" y="2920919"/>
              <a:ext cx="4357213" cy="934231"/>
              <a:chOff x="3708122" y="6144539"/>
              <a:chExt cx="4357213" cy="492217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5F839F2-9466-4F29-BFCB-210897AC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122" y="6144539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C7A1C27-3BC6-4BAF-930D-304E1CBF0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6628" y="617587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47D4DC1-5787-4A6E-A071-B0A0E4480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248" y="616571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A651BE2-4243-4593-B95C-13B59E9AE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15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D5550D14-BB22-4AD8-87B5-DB451C69F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335" y="615014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3CA8A73C-460E-4992-94CD-261453874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89" y="617046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0C26CA2-FCC7-479B-B290-50C8E1A4E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409" y="6160302"/>
                <a:ext cx="0" cy="4608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C3A88B9-ADF1-4DE3-B78A-A08660017469}"/>
                </a:ext>
              </a:extLst>
            </p:cNvPr>
            <p:cNvCxnSpPr>
              <a:cxnSpLocks/>
              <a:stCxn id="33" idx="4"/>
              <a:endCxn id="29" idx="4"/>
            </p:cNvCxnSpPr>
            <p:nvPr/>
          </p:nvCxnSpPr>
          <p:spPr>
            <a:xfrm flipH="1" flipV="1">
              <a:off x="1272374" y="3396521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2E3D6F9-B746-49D3-9A5A-B23A2FD6986A}"/>
                </a:ext>
              </a:extLst>
            </p:cNvPr>
            <p:cNvSpPr/>
            <p:nvPr/>
          </p:nvSpPr>
          <p:spPr>
            <a:xfrm rot="5400000">
              <a:off x="2726154" y="330422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EC7EF99-A1A2-44E6-A29D-A50537235743}"/>
                </a:ext>
              </a:extLst>
            </p:cNvPr>
            <p:cNvSpPr/>
            <p:nvPr/>
          </p:nvSpPr>
          <p:spPr>
            <a:xfrm rot="5400000">
              <a:off x="3453044" y="329064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C79138D-D591-4F95-A761-867663ECFCE8}"/>
                </a:ext>
              </a:extLst>
            </p:cNvPr>
            <p:cNvSpPr/>
            <p:nvPr/>
          </p:nvSpPr>
          <p:spPr>
            <a:xfrm rot="5400000">
              <a:off x="1272374" y="330265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FEC2F9C-E02C-4ABD-B105-85CB5DDD439B}"/>
                </a:ext>
              </a:extLst>
            </p:cNvPr>
            <p:cNvSpPr/>
            <p:nvPr/>
          </p:nvSpPr>
          <p:spPr>
            <a:xfrm rot="5400000">
              <a:off x="1999264" y="330703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A1CE913-9435-4B07-97B1-62B9E2CD5E46}"/>
                </a:ext>
              </a:extLst>
            </p:cNvPr>
            <p:cNvSpPr/>
            <p:nvPr/>
          </p:nvSpPr>
          <p:spPr>
            <a:xfrm rot="5400000">
              <a:off x="4177511" y="330422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0DFEFC9-5526-4F7D-868B-CC9487C38162}"/>
                </a:ext>
              </a:extLst>
            </p:cNvPr>
            <p:cNvSpPr/>
            <p:nvPr/>
          </p:nvSpPr>
          <p:spPr>
            <a:xfrm rot="5400000">
              <a:off x="4901978" y="330422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6159F39-CA6D-4563-AFE6-61898FA16707}"/>
                </a:ext>
              </a:extLst>
            </p:cNvPr>
            <p:cNvSpPr/>
            <p:nvPr/>
          </p:nvSpPr>
          <p:spPr>
            <a:xfrm rot="5400000">
              <a:off x="5626518" y="330378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0EF652A-A013-4C92-AC6A-2A2BB837D170}"/>
                </a:ext>
              </a:extLst>
            </p:cNvPr>
            <p:cNvCxnSpPr>
              <a:cxnSpLocks/>
              <a:stCxn id="51" idx="4"/>
              <a:endCxn id="47" idx="4"/>
            </p:cNvCxnSpPr>
            <p:nvPr/>
          </p:nvCxnSpPr>
          <p:spPr>
            <a:xfrm flipH="1" flipV="1">
              <a:off x="1272374" y="3855150"/>
              <a:ext cx="4354144" cy="112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3FC49F0-4E37-4DFD-8AC7-2929E7DB08BF}"/>
                </a:ext>
              </a:extLst>
            </p:cNvPr>
            <p:cNvSpPr/>
            <p:nvPr/>
          </p:nvSpPr>
          <p:spPr>
            <a:xfrm rot="5400000">
              <a:off x="2726154" y="376285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91F352C-DCDE-46E5-9F67-C2979C72A1BB}"/>
                </a:ext>
              </a:extLst>
            </p:cNvPr>
            <p:cNvSpPr/>
            <p:nvPr/>
          </p:nvSpPr>
          <p:spPr>
            <a:xfrm rot="5400000">
              <a:off x="3453044" y="374926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C33C2C5-4B98-4B0E-BBDE-8753D28C3DFB}"/>
                </a:ext>
              </a:extLst>
            </p:cNvPr>
            <p:cNvSpPr/>
            <p:nvPr/>
          </p:nvSpPr>
          <p:spPr>
            <a:xfrm rot="5400000">
              <a:off x="1272374" y="376128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8CC7392-015E-499D-803E-B0F509B978F0}"/>
                </a:ext>
              </a:extLst>
            </p:cNvPr>
            <p:cNvSpPr/>
            <p:nvPr/>
          </p:nvSpPr>
          <p:spPr>
            <a:xfrm rot="5400000">
              <a:off x="1999264" y="376566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AB3B5D0-CE25-47B3-922B-47D8CFC0B3D7}"/>
                </a:ext>
              </a:extLst>
            </p:cNvPr>
            <p:cNvSpPr/>
            <p:nvPr/>
          </p:nvSpPr>
          <p:spPr>
            <a:xfrm rot="5400000">
              <a:off x="4177511" y="37628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64EE6CD-9562-42A5-88D6-F4C698ECF367}"/>
                </a:ext>
              </a:extLst>
            </p:cNvPr>
            <p:cNvSpPr/>
            <p:nvPr/>
          </p:nvSpPr>
          <p:spPr>
            <a:xfrm rot="5400000">
              <a:off x="4901978" y="3762849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6303DF9-A916-40BB-AFFE-96025A3AEEE2}"/>
                </a:ext>
              </a:extLst>
            </p:cNvPr>
            <p:cNvSpPr/>
            <p:nvPr/>
          </p:nvSpPr>
          <p:spPr>
            <a:xfrm rot="5400000">
              <a:off x="5626518" y="376241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8B54B6FF-50A0-40B9-B2A4-33C852833AA9}"/>
                </a:ext>
              </a:extLst>
            </p:cNvPr>
            <p:cNvCxnSpPr>
              <a:cxnSpLocks/>
            </p:cNvCxnSpPr>
            <p:nvPr/>
          </p:nvCxnSpPr>
          <p:spPr>
            <a:xfrm>
              <a:off x="2446589" y="2812975"/>
              <a:ext cx="0" cy="142392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A50529F-8933-4135-B764-DD9E85B13808}"/>
                    </a:ext>
                  </a:extLst>
                </p14:cNvPr>
                <p14:cNvContentPartPr/>
                <p14:nvPr/>
              </p14:nvContentPartPr>
              <p14:xfrm>
                <a:off x="2380696" y="3302726"/>
                <a:ext cx="137917" cy="202443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A50529F-8933-4135-B764-DD9E85B138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1358" y="3293394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A79F90B-4864-4FFE-A7BD-4A1EC8F84743}"/>
                    </a:ext>
                  </a:extLst>
                </p14:cNvPr>
                <p14:cNvContentPartPr/>
                <p14:nvPr/>
              </p14:nvContentPartPr>
              <p14:xfrm>
                <a:off x="2375928" y="3767690"/>
                <a:ext cx="137917" cy="202443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A79F90B-4864-4FFE-A7BD-4A1EC8F847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6590" y="3758358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E4413BB-2122-43B7-8DD6-A0A93301813C}"/>
              </a:ext>
            </a:extLst>
          </p:cNvPr>
          <p:cNvGrpSpPr/>
          <p:nvPr/>
        </p:nvGrpSpPr>
        <p:grpSpPr>
          <a:xfrm>
            <a:off x="7843972" y="2968620"/>
            <a:ext cx="2220245" cy="2590231"/>
            <a:chOff x="1477021" y="4162093"/>
            <a:chExt cx="2220245" cy="2590231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F98379F5-1A31-4DF8-ABF2-22284B806C74}"/>
                </a:ext>
              </a:extLst>
            </p:cNvPr>
            <p:cNvCxnSpPr>
              <a:cxnSpLocks/>
            </p:cNvCxnSpPr>
            <p:nvPr/>
          </p:nvCxnSpPr>
          <p:spPr>
            <a:xfrm>
              <a:off x="2620163" y="5613277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2D8B81FD-BE8F-4016-BD72-4CF08AE04057}"/>
                </a:ext>
              </a:extLst>
            </p:cNvPr>
            <p:cNvCxnSpPr>
              <a:cxnSpLocks/>
            </p:cNvCxnSpPr>
            <p:nvPr/>
          </p:nvCxnSpPr>
          <p:spPr>
            <a:xfrm rot="-36000000">
              <a:off x="2137226" y="5894146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E5F674D4-83DC-48AB-8403-6914B336100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2137227" y="5358314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0E9FEC94-9DBB-435C-889D-A5022B20015A}"/>
                </a:ext>
              </a:extLst>
            </p:cNvPr>
            <p:cNvCxnSpPr>
              <a:cxnSpLocks/>
            </p:cNvCxnSpPr>
            <p:nvPr/>
          </p:nvCxnSpPr>
          <p:spPr>
            <a:xfrm rot="14400000" flipH="1">
              <a:off x="3142423" y="5894146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21C39EAE-4F4A-4EE1-9D0B-7B40F8D1B06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3142422" y="5358314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2DCDAEAE-FD05-4585-93AA-BF1EF8862EAA}"/>
                </a:ext>
              </a:extLst>
            </p:cNvPr>
            <p:cNvSpPr/>
            <p:nvPr/>
          </p:nvSpPr>
          <p:spPr>
            <a:xfrm rot="5400000">
              <a:off x="2509998" y="5522527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2F9C4F5D-B3E5-4FCF-BEA3-6711793C5219}"/>
                </a:ext>
              </a:extLst>
            </p:cNvPr>
            <p:cNvCxnSpPr>
              <a:cxnSpLocks/>
            </p:cNvCxnSpPr>
            <p:nvPr/>
          </p:nvCxnSpPr>
          <p:spPr>
            <a:xfrm>
              <a:off x="2603860" y="5236349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0AFACA50-AA9E-4345-90B3-BE8E22839E6A}"/>
                </a:ext>
              </a:extLst>
            </p:cNvPr>
            <p:cNvSpPr/>
            <p:nvPr/>
          </p:nvSpPr>
          <p:spPr>
            <a:xfrm rot="16200000" flipH="1">
              <a:off x="3200651" y="5522527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C8823598-D132-4CB4-99D6-EC1AD4A6D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4514" y="5236349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02874357-12C7-42F4-A055-05974783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0065" y="5060785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720E5CAC-939C-4D19-8BC1-21F44CA253C1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2112324" y="4805822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872F5CC-E6BC-4112-8560-D62057E80DDB}"/>
                </a:ext>
              </a:extLst>
            </p:cNvPr>
            <p:cNvSpPr/>
            <p:nvPr/>
          </p:nvSpPr>
          <p:spPr>
            <a:xfrm rot="16200000" flipH="1">
              <a:off x="2170553" y="4970035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6C714BC8-F0C7-4510-84F4-FA8E5F57E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416" y="4683857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075FFF06-5127-46DD-836A-CE58015F04DB}"/>
                </a:ext>
              </a:extLst>
            </p:cNvPr>
            <p:cNvCxnSpPr>
              <a:cxnSpLocks/>
            </p:cNvCxnSpPr>
            <p:nvPr/>
          </p:nvCxnSpPr>
          <p:spPr>
            <a:xfrm>
              <a:off x="1628302" y="6149109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EA08E2AA-C64F-4437-8ACF-6511D3B98AF1}"/>
                </a:ext>
              </a:extLst>
            </p:cNvPr>
            <p:cNvCxnSpPr>
              <a:cxnSpLocks/>
            </p:cNvCxnSpPr>
            <p:nvPr/>
          </p:nvCxnSpPr>
          <p:spPr>
            <a:xfrm rot="14400000" flipH="1">
              <a:off x="2150562" y="6429978"/>
              <a:ext cx="6187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1114EE1-E33E-474D-A83E-70B3C834A0EA}"/>
                </a:ext>
              </a:extLst>
            </p:cNvPr>
            <p:cNvSpPr/>
            <p:nvPr/>
          </p:nvSpPr>
          <p:spPr>
            <a:xfrm rot="16200000" flipH="1">
              <a:off x="2208790" y="6058359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A7998907-E499-41B3-9F39-F30A2ED55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653" y="5772181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F783A1C-7300-4092-A2D9-8B88E99ECA13}"/>
                </a:ext>
              </a:extLst>
            </p:cNvPr>
            <p:cNvSpPr/>
            <p:nvPr/>
          </p:nvSpPr>
          <p:spPr>
            <a:xfrm rot="5400000">
              <a:off x="3509541" y="4979875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2B1FA0BE-3AD9-4646-BE31-555D963960F5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03" y="4693697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88FD82A-14B3-4145-A29B-D574A8098783}"/>
                </a:ext>
              </a:extLst>
            </p:cNvPr>
            <p:cNvSpPr/>
            <p:nvPr/>
          </p:nvSpPr>
          <p:spPr>
            <a:xfrm rot="5400000">
              <a:off x="2468759" y="4448271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CCCEFA9E-E649-4E40-B0AC-974F14B569CB}"/>
                </a:ext>
              </a:extLst>
            </p:cNvPr>
            <p:cNvCxnSpPr>
              <a:cxnSpLocks/>
            </p:cNvCxnSpPr>
            <p:nvPr/>
          </p:nvCxnSpPr>
          <p:spPr>
            <a:xfrm>
              <a:off x="2562621" y="4162093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59E165F-0D30-468D-9492-D6A15E80CB20}"/>
                </a:ext>
              </a:extLst>
            </p:cNvPr>
            <p:cNvSpPr/>
            <p:nvPr/>
          </p:nvSpPr>
          <p:spPr>
            <a:xfrm rot="5400000">
              <a:off x="1477021" y="4970035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E07A452-7C5D-4728-B710-8309D1C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1570883" y="4683857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9EDB0B6A-9F7F-480E-8A09-E0013D101676}"/>
                </a:ext>
              </a:extLst>
            </p:cNvPr>
            <p:cNvSpPr/>
            <p:nvPr/>
          </p:nvSpPr>
          <p:spPr>
            <a:xfrm rot="5400000">
              <a:off x="1477021" y="6064344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DDBA41F7-1100-45B4-957C-D3BA1E820EB7}"/>
                </a:ext>
              </a:extLst>
            </p:cNvPr>
            <p:cNvCxnSpPr>
              <a:cxnSpLocks/>
            </p:cNvCxnSpPr>
            <p:nvPr/>
          </p:nvCxnSpPr>
          <p:spPr>
            <a:xfrm>
              <a:off x="1570883" y="5778166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A5588EC7-F483-4D8E-9252-6A89FD76DC43}"/>
                </a:ext>
              </a:extLst>
            </p:cNvPr>
            <p:cNvSpPr/>
            <p:nvPr/>
          </p:nvSpPr>
          <p:spPr>
            <a:xfrm rot="5400000">
              <a:off x="2509998" y="6564599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1CEEE5A-889E-448E-AB49-071233867AD2}"/>
                </a:ext>
              </a:extLst>
            </p:cNvPr>
            <p:cNvCxnSpPr>
              <a:cxnSpLocks/>
            </p:cNvCxnSpPr>
            <p:nvPr/>
          </p:nvCxnSpPr>
          <p:spPr>
            <a:xfrm>
              <a:off x="2603860" y="6278421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385DDAA1-477F-487D-AB57-26C42D673D2C}"/>
                </a:ext>
              </a:extLst>
            </p:cNvPr>
            <p:cNvSpPr/>
            <p:nvPr/>
          </p:nvSpPr>
          <p:spPr>
            <a:xfrm rot="5400000">
              <a:off x="3505195" y="6019970"/>
              <a:ext cx="187725" cy="187725"/>
            </a:xfrm>
            <a:prstGeom prst="ellipse">
              <a:avLst/>
            </a:prstGeom>
            <a:ln w="1905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85339137-E4C0-40DF-8715-4503BD30FB7D}"/>
                </a:ext>
              </a:extLst>
            </p:cNvPr>
            <p:cNvCxnSpPr>
              <a:cxnSpLocks/>
            </p:cNvCxnSpPr>
            <p:nvPr/>
          </p:nvCxnSpPr>
          <p:spPr>
            <a:xfrm>
              <a:off x="3599057" y="5733792"/>
              <a:ext cx="0" cy="360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5D6C1622-0ED4-46D2-8DCA-5E8B26108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1910" y="5101732"/>
              <a:ext cx="709209" cy="40946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F737460-084A-4FA1-9E40-398ABC28040B}"/>
                    </a:ext>
                  </a:extLst>
                </p14:cNvPr>
                <p14:cNvContentPartPr/>
                <p14:nvPr/>
              </p14:nvContentPartPr>
              <p14:xfrm rot="21037643">
                <a:off x="2352728" y="5211511"/>
                <a:ext cx="137917" cy="202443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F737460-084A-4FA1-9E40-398ABC2804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037643">
                  <a:off x="2343390" y="5202179"/>
                  <a:ext cx="156593" cy="2207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8" name="文本框 177">
            <a:extLst>
              <a:ext uri="{FF2B5EF4-FFF2-40B4-BE49-F238E27FC236}">
                <a16:creationId xmlns:a16="http://schemas.microsoft.com/office/drawing/2014/main" id="{32B02385-D6A3-4055-A836-2A36C209BAE0}"/>
              </a:ext>
            </a:extLst>
          </p:cNvPr>
          <p:cNvSpPr txBox="1"/>
          <p:nvPr/>
        </p:nvSpPr>
        <p:spPr>
          <a:xfrm>
            <a:off x="4608976" y="3842106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“双层”</a:t>
            </a:r>
            <a:r>
              <a:rPr lang="en-US" altLang="zh-CN" dirty="0"/>
              <a:t>MPS</a:t>
            </a:r>
            <a:endParaRPr lang="zh-CN" altLang="en-US" dirty="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C527AAAA-5214-4D8D-BC4C-34862201191C}"/>
              </a:ext>
            </a:extLst>
          </p:cNvPr>
          <p:cNvSpPr txBox="1"/>
          <p:nvPr/>
        </p:nvSpPr>
        <p:spPr>
          <a:xfrm>
            <a:off x="8123188" y="56315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树状张量网络态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18738304-49A8-4D02-9758-FD710E08C6C7}"/>
              </a:ext>
            </a:extLst>
          </p:cNvPr>
          <p:cNvSpPr txBox="1"/>
          <p:nvPr/>
        </p:nvSpPr>
        <p:spPr>
          <a:xfrm>
            <a:off x="4495219" y="620781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“随机图”张量网络态</a:t>
            </a:r>
          </a:p>
        </p:txBody>
      </p:sp>
    </p:spTree>
    <p:extLst>
      <p:ext uri="{BB962C8B-B14F-4D97-AF65-F5344CB8AC3E}">
        <p14:creationId xmlns:p14="http://schemas.microsoft.com/office/powerpoint/2010/main" val="2573959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560829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4.11 </a:t>
            </a:r>
            <a:r>
              <a:rPr lang="zh-CN" altLang="en-US" sz="3200" dirty="0"/>
              <a:t>矩阵乘积态与纠缠熵面积定律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1249F-9639-4DFA-9288-5473C45C736C}"/>
              </a:ext>
            </a:extLst>
          </p:cNvPr>
          <p:cNvSpPr/>
          <p:nvPr/>
        </p:nvSpPr>
        <p:spPr>
          <a:xfrm>
            <a:off x="945570" y="1394325"/>
            <a:ext cx="10293930" cy="196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如果要构建满足二维纠缠熵面积定律的张量网络态，需要相应地改变网络结构。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例：定义在二维张量网络上的</a:t>
            </a:r>
            <a:r>
              <a:rPr lang="zh-CN" altLang="en-US" sz="2400" b="1" dirty="0">
                <a:solidFill>
                  <a:srgbClr val="FF0000"/>
                </a:solidFill>
              </a:rPr>
              <a:t>投影纠缠对态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projected-entangled pair state, PEPS</a:t>
            </a:r>
            <a:r>
              <a:rPr lang="zh-CN" altLang="en-US" sz="2400" b="1" dirty="0"/>
              <a:t>）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9D0A99-F378-4C11-9A71-EBE4C7FC9CC5}"/>
              </a:ext>
            </a:extLst>
          </p:cNvPr>
          <p:cNvGrpSpPr/>
          <p:nvPr/>
        </p:nvGrpSpPr>
        <p:grpSpPr>
          <a:xfrm>
            <a:off x="7287524" y="3482234"/>
            <a:ext cx="4309854" cy="2694454"/>
            <a:chOff x="2049091" y="2266627"/>
            <a:chExt cx="4309854" cy="269445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76082B0-EAFB-4A3F-91FB-802C68DBC9E0}"/>
                </a:ext>
              </a:extLst>
            </p:cNvPr>
            <p:cNvGrpSpPr/>
            <p:nvPr/>
          </p:nvGrpSpPr>
          <p:grpSpPr>
            <a:xfrm>
              <a:off x="2126752" y="2495503"/>
              <a:ext cx="4129149" cy="2395474"/>
              <a:chOff x="2126752" y="2495503"/>
              <a:chExt cx="4129149" cy="2395474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50B1B8C-AF61-4FA7-9DFB-64DBCB6A20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6752" y="2509004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D359EE56-2791-437E-A6CE-968C67CEF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5594" y="2509004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8A60C584-8122-4C1D-8F56-4F4DFEAA1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6767" y="2495503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712944E5-C167-432B-94B1-72E294658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4285" y="2509003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08027DD-7250-4DA9-B55A-7DBE604DC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7745" y="2502932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66EB956B-577C-4BB5-800B-717AE6AD4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550" y="2502932"/>
                <a:ext cx="500351" cy="238197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8191A79-DB4F-4774-B8CD-C7AA5163367C}"/>
                </a:ext>
              </a:extLst>
            </p:cNvPr>
            <p:cNvGrpSpPr/>
            <p:nvPr/>
          </p:nvGrpSpPr>
          <p:grpSpPr>
            <a:xfrm>
              <a:off x="2140466" y="2514951"/>
              <a:ext cx="4113769" cy="2349024"/>
              <a:chOff x="2049091" y="2514951"/>
              <a:chExt cx="4846669" cy="2349024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50EF652A-A013-4C92-AC6A-2A2BB837D170}"/>
                  </a:ext>
                </a:extLst>
              </p:cNvPr>
              <p:cNvCxnSpPr>
                <a:cxnSpLocks/>
                <a:endCxn id="47" idx="4"/>
              </p:cNvCxnSpPr>
              <p:nvPr/>
            </p:nvCxnSpPr>
            <p:spPr>
              <a:xfrm flipH="1" flipV="1">
                <a:off x="2049091" y="4862846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574BE94-EDC2-4F66-8ECD-A9F43EE24127}"/>
                  </a:ext>
                </a:extLst>
              </p:cNvPr>
              <p:cNvCxnSpPr>
                <a:cxnSpLocks/>
                <a:endCxn id="52" idx="4"/>
              </p:cNvCxnSpPr>
              <p:nvPr/>
            </p:nvCxnSpPr>
            <p:spPr>
              <a:xfrm flipH="1" flipV="1">
                <a:off x="2144341" y="4404217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99A762CC-FEF4-43C9-9C85-A535EFED0B23}"/>
                  </a:ext>
                </a:extLst>
              </p:cNvPr>
              <p:cNvCxnSpPr>
                <a:cxnSpLocks/>
                <a:endCxn id="60" idx="4"/>
              </p:cNvCxnSpPr>
              <p:nvPr/>
            </p:nvCxnSpPr>
            <p:spPr>
              <a:xfrm flipH="1" flipV="1">
                <a:off x="2239591" y="3929197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F646839-650F-4927-9E12-609E52DD412B}"/>
                  </a:ext>
                </a:extLst>
              </p:cNvPr>
              <p:cNvCxnSpPr>
                <a:cxnSpLocks/>
                <a:endCxn id="68" idx="4"/>
              </p:cNvCxnSpPr>
              <p:nvPr/>
            </p:nvCxnSpPr>
            <p:spPr>
              <a:xfrm flipH="1" flipV="1">
                <a:off x="2334841" y="3460111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7B32F90E-214A-4A2E-BD83-D3F0996CBEB7}"/>
                  </a:ext>
                </a:extLst>
              </p:cNvPr>
              <p:cNvCxnSpPr>
                <a:cxnSpLocks/>
                <a:endCxn id="78" idx="4"/>
              </p:cNvCxnSpPr>
              <p:nvPr/>
            </p:nvCxnSpPr>
            <p:spPr>
              <a:xfrm flipH="1" flipV="1">
                <a:off x="2442446" y="2990404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DAB867B6-6FD2-4580-80C3-29898A8D525F}"/>
                  </a:ext>
                </a:extLst>
              </p:cNvPr>
              <p:cNvCxnSpPr>
                <a:cxnSpLocks/>
                <a:endCxn id="86" idx="4"/>
              </p:cNvCxnSpPr>
              <p:nvPr/>
            </p:nvCxnSpPr>
            <p:spPr>
              <a:xfrm flipH="1" flipV="1">
                <a:off x="2541616" y="2514951"/>
                <a:ext cx="4354144" cy="112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3FC49F0-4E37-4DFD-8AC7-2929E7DB08BF}"/>
                </a:ext>
              </a:extLst>
            </p:cNvPr>
            <p:cNvSpPr/>
            <p:nvPr/>
          </p:nvSpPr>
          <p:spPr>
            <a:xfrm rot="5400000">
              <a:off x="3502871" y="477054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91F352C-DCDE-46E5-9F67-C2979C72A1BB}"/>
                </a:ext>
              </a:extLst>
            </p:cNvPr>
            <p:cNvSpPr/>
            <p:nvPr/>
          </p:nvSpPr>
          <p:spPr>
            <a:xfrm rot="5400000">
              <a:off x="4229761" y="475696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C33C2C5-4B98-4B0E-BBDE-8753D28C3DFB}"/>
                </a:ext>
              </a:extLst>
            </p:cNvPr>
            <p:cNvSpPr/>
            <p:nvPr/>
          </p:nvSpPr>
          <p:spPr>
            <a:xfrm rot="5400000">
              <a:off x="2049091" y="476898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8CC7392-015E-499D-803E-B0F509B978F0}"/>
                </a:ext>
              </a:extLst>
            </p:cNvPr>
            <p:cNvSpPr/>
            <p:nvPr/>
          </p:nvSpPr>
          <p:spPr>
            <a:xfrm rot="5400000">
              <a:off x="2775981" y="477335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AB3B5D0-CE25-47B3-922B-47D8CFC0B3D7}"/>
                </a:ext>
              </a:extLst>
            </p:cNvPr>
            <p:cNvSpPr/>
            <p:nvPr/>
          </p:nvSpPr>
          <p:spPr>
            <a:xfrm rot="5400000">
              <a:off x="4954228" y="477054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64EE6CD-9562-42A5-88D6-F4C698ECF367}"/>
                </a:ext>
              </a:extLst>
            </p:cNvPr>
            <p:cNvSpPr/>
            <p:nvPr/>
          </p:nvSpPr>
          <p:spPr>
            <a:xfrm rot="5400000">
              <a:off x="5678695" y="477054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7C6ADF7-6A26-4425-B7BF-1745F69D3D0C}"/>
                </a:ext>
              </a:extLst>
            </p:cNvPr>
            <p:cNvSpPr/>
            <p:nvPr/>
          </p:nvSpPr>
          <p:spPr>
            <a:xfrm rot="5400000">
              <a:off x="3598121" y="431191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F387B2F-4C48-4BCC-A6A5-C2A24D7ECD9C}"/>
                </a:ext>
              </a:extLst>
            </p:cNvPr>
            <p:cNvSpPr/>
            <p:nvPr/>
          </p:nvSpPr>
          <p:spPr>
            <a:xfrm rot="5400000">
              <a:off x="4325011" y="429833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FAD441D-9742-49F4-BF4D-83D7BB3F9A47}"/>
                </a:ext>
              </a:extLst>
            </p:cNvPr>
            <p:cNvSpPr/>
            <p:nvPr/>
          </p:nvSpPr>
          <p:spPr>
            <a:xfrm rot="5400000">
              <a:off x="2144341" y="431035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8B947D8-1F95-4070-98CC-79D030117342}"/>
                </a:ext>
              </a:extLst>
            </p:cNvPr>
            <p:cNvSpPr/>
            <p:nvPr/>
          </p:nvSpPr>
          <p:spPr>
            <a:xfrm rot="5400000">
              <a:off x="2871231" y="431472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B341343-65DD-4442-BE1D-911D1B4F57CC}"/>
                </a:ext>
              </a:extLst>
            </p:cNvPr>
            <p:cNvSpPr/>
            <p:nvPr/>
          </p:nvSpPr>
          <p:spPr>
            <a:xfrm rot="5400000">
              <a:off x="5049478" y="431191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941B41E-24B6-45B6-9E68-02CFFDAE3B19}"/>
                </a:ext>
              </a:extLst>
            </p:cNvPr>
            <p:cNvSpPr/>
            <p:nvPr/>
          </p:nvSpPr>
          <p:spPr>
            <a:xfrm rot="5400000">
              <a:off x="5773945" y="431191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8625CF7-9995-4485-A4DC-0D6D9043E95B}"/>
                </a:ext>
              </a:extLst>
            </p:cNvPr>
            <p:cNvSpPr/>
            <p:nvPr/>
          </p:nvSpPr>
          <p:spPr>
            <a:xfrm rot="5400000">
              <a:off x="3693371" y="383689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B94DD36-97CC-441E-8E80-EBB626FE7166}"/>
                </a:ext>
              </a:extLst>
            </p:cNvPr>
            <p:cNvSpPr/>
            <p:nvPr/>
          </p:nvSpPr>
          <p:spPr>
            <a:xfrm rot="5400000">
              <a:off x="4420261" y="382331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931869F-E473-436D-A33E-9F0B2FD351AD}"/>
                </a:ext>
              </a:extLst>
            </p:cNvPr>
            <p:cNvSpPr/>
            <p:nvPr/>
          </p:nvSpPr>
          <p:spPr>
            <a:xfrm rot="5400000">
              <a:off x="2239591" y="383533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A7AAD95-F8B4-4166-ADFE-9B6A5FF4EF72}"/>
                </a:ext>
              </a:extLst>
            </p:cNvPr>
            <p:cNvSpPr/>
            <p:nvPr/>
          </p:nvSpPr>
          <p:spPr>
            <a:xfrm rot="5400000">
              <a:off x="2966481" y="3839707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8A45E9E-568D-4E42-95F0-D3A19A61DFBC}"/>
                </a:ext>
              </a:extLst>
            </p:cNvPr>
            <p:cNvSpPr/>
            <p:nvPr/>
          </p:nvSpPr>
          <p:spPr>
            <a:xfrm rot="5400000">
              <a:off x="5144728" y="383689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FA26AC5-E98F-4792-87FE-2E5B0A9AC6D7}"/>
                </a:ext>
              </a:extLst>
            </p:cNvPr>
            <p:cNvSpPr/>
            <p:nvPr/>
          </p:nvSpPr>
          <p:spPr>
            <a:xfrm rot="5400000">
              <a:off x="5869195" y="3836896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412417E-CECD-4F31-BF4B-C19AC6D1DB98}"/>
                </a:ext>
              </a:extLst>
            </p:cNvPr>
            <p:cNvSpPr/>
            <p:nvPr/>
          </p:nvSpPr>
          <p:spPr>
            <a:xfrm rot="5400000">
              <a:off x="3788621" y="336781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8AA3B08-BCA4-4EAB-BA27-57E5C92A662A}"/>
                </a:ext>
              </a:extLst>
            </p:cNvPr>
            <p:cNvSpPr/>
            <p:nvPr/>
          </p:nvSpPr>
          <p:spPr>
            <a:xfrm rot="5400000">
              <a:off x="4515511" y="335423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2F8C015-104A-4774-BFFD-529FED9EAAC9}"/>
                </a:ext>
              </a:extLst>
            </p:cNvPr>
            <p:cNvSpPr/>
            <p:nvPr/>
          </p:nvSpPr>
          <p:spPr>
            <a:xfrm rot="5400000">
              <a:off x="2334841" y="336624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A008AF5-D132-4490-AD5B-084051045BC2}"/>
                </a:ext>
              </a:extLst>
            </p:cNvPr>
            <p:cNvSpPr/>
            <p:nvPr/>
          </p:nvSpPr>
          <p:spPr>
            <a:xfrm rot="5400000">
              <a:off x="3061731" y="337062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7F7DE3-6C62-4BC1-BD64-F8C95F8B5F93}"/>
                </a:ext>
              </a:extLst>
            </p:cNvPr>
            <p:cNvSpPr/>
            <p:nvPr/>
          </p:nvSpPr>
          <p:spPr>
            <a:xfrm rot="5400000">
              <a:off x="5239978" y="336781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607E953-440E-4771-B6A6-7737B4F3E386}"/>
                </a:ext>
              </a:extLst>
            </p:cNvPr>
            <p:cNvSpPr/>
            <p:nvPr/>
          </p:nvSpPr>
          <p:spPr>
            <a:xfrm rot="5400000">
              <a:off x="5964445" y="336781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D120363-2315-48C3-AB51-0FDFC1226898}"/>
                </a:ext>
              </a:extLst>
            </p:cNvPr>
            <p:cNvSpPr/>
            <p:nvPr/>
          </p:nvSpPr>
          <p:spPr>
            <a:xfrm rot="5400000">
              <a:off x="3896226" y="2898105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2AA20B6-B78B-4E73-8A98-53EBF858E3E7}"/>
                </a:ext>
              </a:extLst>
            </p:cNvPr>
            <p:cNvSpPr/>
            <p:nvPr/>
          </p:nvSpPr>
          <p:spPr>
            <a:xfrm rot="5400000">
              <a:off x="4623116" y="288452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E0C12F6-C61C-480F-8662-5BF958E6AD30}"/>
                </a:ext>
              </a:extLst>
            </p:cNvPr>
            <p:cNvSpPr/>
            <p:nvPr/>
          </p:nvSpPr>
          <p:spPr>
            <a:xfrm rot="5400000">
              <a:off x="2442446" y="289654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692DCBA-2C37-48AD-86E8-D9B2E77E61D6}"/>
                </a:ext>
              </a:extLst>
            </p:cNvPr>
            <p:cNvSpPr/>
            <p:nvPr/>
          </p:nvSpPr>
          <p:spPr>
            <a:xfrm rot="5400000">
              <a:off x="3169336" y="2900914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DEF7926-29F5-40A5-BE83-34913E3E0D84}"/>
                </a:ext>
              </a:extLst>
            </p:cNvPr>
            <p:cNvSpPr/>
            <p:nvPr/>
          </p:nvSpPr>
          <p:spPr>
            <a:xfrm rot="5400000">
              <a:off x="5347583" y="289810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6087015-9D8B-44EF-B7AA-46580910CEF0}"/>
                </a:ext>
              </a:extLst>
            </p:cNvPr>
            <p:cNvSpPr/>
            <p:nvPr/>
          </p:nvSpPr>
          <p:spPr>
            <a:xfrm rot="5400000">
              <a:off x="6072050" y="2898103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4047607-7F2F-407C-9DCC-07A03F457763}"/>
                </a:ext>
              </a:extLst>
            </p:cNvPr>
            <p:cNvSpPr/>
            <p:nvPr/>
          </p:nvSpPr>
          <p:spPr>
            <a:xfrm rot="5400000">
              <a:off x="3995396" y="2422652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14971DB1-BC6C-4EF0-8062-DB6E032DB87A}"/>
                </a:ext>
              </a:extLst>
            </p:cNvPr>
            <p:cNvSpPr/>
            <p:nvPr/>
          </p:nvSpPr>
          <p:spPr>
            <a:xfrm rot="5400000">
              <a:off x="4722286" y="240907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A9859D3-E2E1-4257-8785-BEAED4281E93}"/>
                </a:ext>
              </a:extLst>
            </p:cNvPr>
            <p:cNvSpPr/>
            <p:nvPr/>
          </p:nvSpPr>
          <p:spPr>
            <a:xfrm rot="5400000">
              <a:off x="2541616" y="2421088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A8A60A9-72E1-42F7-9D9D-4A7BA9FD83FE}"/>
                </a:ext>
              </a:extLst>
            </p:cNvPr>
            <p:cNvSpPr/>
            <p:nvPr/>
          </p:nvSpPr>
          <p:spPr>
            <a:xfrm rot="5400000">
              <a:off x="3268506" y="2425461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922D24D-164F-406B-AB34-54C7FB2D218F}"/>
                </a:ext>
              </a:extLst>
            </p:cNvPr>
            <p:cNvSpPr/>
            <p:nvPr/>
          </p:nvSpPr>
          <p:spPr>
            <a:xfrm rot="5400000">
              <a:off x="5446753" y="242265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EA7F490-65ED-425C-8700-82BF16BA6F47}"/>
                </a:ext>
              </a:extLst>
            </p:cNvPr>
            <p:cNvSpPr/>
            <p:nvPr/>
          </p:nvSpPr>
          <p:spPr>
            <a:xfrm rot="5400000">
              <a:off x="6171220" y="2422650"/>
              <a:ext cx="187725" cy="187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E12A7A0-4BD8-4C18-9929-41A97D7D6725}"/>
                </a:ext>
              </a:extLst>
            </p:cNvPr>
            <p:cNvGrpSpPr/>
            <p:nvPr/>
          </p:nvGrpSpPr>
          <p:grpSpPr>
            <a:xfrm>
              <a:off x="2146679" y="4590284"/>
              <a:ext cx="3627593" cy="268874"/>
              <a:chOff x="1604457" y="5312700"/>
              <a:chExt cx="3627593" cy="26887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5F839F2-9466-4F29-BFCB-210897AC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C7A1C27-3BC6-4BAF-930D-304E1CBF0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47D4DC1-5787-4A6E-A071-B0A0E4480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A651BE2-4243-4593-B95C-13B59E9AE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3CA8A73C-460E-4992-94CD-261453874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0C26CA2-FCC7-479B-B290-50C8E1A4E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97972216-A413-4257-B922-7249DF34E07C}"/>
                </a:ext>
              </a:extLst>
            </p:cNvPr>
            <p:cNvGrpSpPr/>
            <p:nvPr/>
          </p:nvGrpSpPr>
          <p:grpSpPr>
            <a:xfrm>
              <a:off x="2233995" y="4140132"/>
              <a:ext cx="3627593" cy="268874"/>
              <a:chOff x="1604457" y="5312700"/>
              <a:chExt cx="3627593" cy="268874"/>
            </a:xfrm>
          </p:grpSpPr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EBB614CD-E6EF-4785-BEBF-8C0D8F233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A8C575D8-B601-4E1B-82FE-222D0838D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78FA5428-BB45-4DCC-99D5-D3E6E3278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72B6C286-C52B-4F12-BE58-AA45BBB8C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45B183AE-6D31-4B45-BBCD-7B45054B8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2B2FABE1-3B72-4F24-A6D2-BB333C551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787F3BDD-1911-48C2-B6E9-ED28AB78E46E}"/>
                </a:ext>
              </a:extLst>
            </p:cNvPr>
            <p:cNvGrpSpPr/>
            <p:nvPr/>
          </p:nvGrpSpPr>
          <p:grpSpPr>
            <a:xfrm>
              <a:off x="2332066" y="3669493"/>
              <a:ext cx="3627593" cy="268874"/>
              <a:chOff x="1604457" y="5312700"/>
              <a:chExt cx="3627593" cy="268874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3D8524-9C53-40F6-A48E-7B1D02EE6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B526BC2B-C3A7-4C15-8FBF-0B52275C9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F70825A2-257E-434C-B056-F32181B3B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6F8F1FEF-AAD0-4E2C-99D1-26CB65881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DB53A016-7E25-4169-86D1-87052675F1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50F209E8-F8E7-4B90-A245-D77007220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07C2549-C63D-43C5-A9B3-4A55A0D53A02}"/>
                </a:ext>
              </a:extLst>
            </p:cNvPr>
            <p:cNvGrpSpPr/>
            <p:nvPr/>
          </p:nvGrpSpPr>
          <p:grpSpPr>
            <a:xfrm>
              <a:off x="2432517" y="3206468"/>
              <a:ext cx="3627593" cy="268874"/>
              <a:chOff x="1604457" y="5312700"/>
              <a:chExt cx="3627593" cy="268874"/>
            </a:xfrm>
          </p:grpSpPr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88784EE8-D58E-4AF6-9B89-689988FAE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AD00B0E6-0202-4DCE-9C5E-3BBEDA85E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EF207CB2-3EDA-417F-A1E5-C9E33B454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42EC57EA-3A65-461B-8622-D0D0C6364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CF61DD48-0411-48AB-8862-DA5DD917F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98112F4B-AF04-470D-90DF-97C6E414B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EF7BBFD-31D2-4E5A-A05D-6C0003465197}"/>
                </a:ext>
              </a:extLst>
            </p:cNvPr>
            <p:cNvGrpSpPr/>
            <p:nvPr/>
          </p:nvGrpSpPr>
          <p:grpSpPr>
            <a:xfrm>
              <a:off x="2526183" y="2737266"/>
              <a:ext cx="3627593" cy="268874"/>
              <a:chOff x="1604457" y="5312700"/>
              <a:chExt cx="3627593" cy="268874"/>
            </a:xfrm>
          </p:grpSpPr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9834182B-E16D-4BB6-BAB3-BAF383A6D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442B166F-3B5C-4CBF-85A4-E9ED7B81B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4E6A5704-7D36-442C-8A61-40FC5C12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3648CEAD-3EC9-4771-B415-D617E60BA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F8142357-7C74-477C-BF82-78182EB45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B9476CFB-F22B-4E03-83CF-AC6EA415E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37691036-6C67-4C23-A2A4-55EB3FA908BD}"/>
                </a:ext>
              </a:extLst>
            </p:cNvPr>
            <p:cNvGrpSpPr/>
            <p:nvPr/>
          </p:nvGrpSpPr>
          <p:grpSpPr>
            <a:xfrm>
              <a:off x="2624254" y="2266627"/>
              <a:ext cx="3627593" cy="268874"/>
              <a:chOff x="1604457" y="5312700"/>
              <a:chExt cx="3627593" cy="268874"/>
            </a:xfrm>
          </p:grpSpPr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088A67FE-E8BE-419F-BC4F-521A0C95A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457" y="531270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39E97291-4B6C-4A2D-8932-1ECBF8232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63" y="532981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739AC94C-9551-461B-A470-23E492134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583" y="5324266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D8EFA624-CA37-46C8-A043-8127A30F5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050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F187A454-7F6A-476E-8380-68579ECFD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24" y="5326860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C54C6FC0-1DB2-4D7E-B90A-CF26DC45C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744" y="5321311"/>
                <a:ext cx="0" cy="25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8E82A26A-0583-4E00-A8FA-D6E9A0D8BD6A}"/>
                </a:ext>
              </a:extLst>
            </p:cNvPr>
            <p:cNvSpPr/>
            <p:nvPr/>
          </p:nvSpPr>
          <p:spPr>
            <a:xfrm>
              <a:off x="3479590" y="3249004"/>
              <a:ext cx="2154871" cy="886238"/>
            </a:xfrm>
            <a:prstGeom prst="parallelogram">
              <a:avLst>
                <a:gd name="adj" fmla="val 22828"/>
              </a:avLst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597734E-623E-446B-A47A-E5ACF8FC705B}"/>
                    </a:ext>
                  </a:extLst>
                </p14:cNvPr>
                <p14:cNvContentPartPr/>
                <p14:nvPr/>
              </p14:nvContentPartPr>
              <p14:xfrm>
                <a:off x="3881097" y="3176674"/>
                <a:ext cx="117991" cy="173194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597734E-623E-446B-A47A-E5ACF8FC70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1772" y="3167351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ADC4DE7-A8FA-4435-BE01-6F2260C35C0C}"/>
                    </a:ext>
                  </a:extLst>
                </p14:cNvPr>
                <p14:cNvContentPartPr/>
                <p14:nvPr/>
              </p14:nvContentPartPr>
              <p14:xfrm>
                <a:off x="4605309" y="3175951"/>
                <a:ext cx="117991" cy="173194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ADC4DE7-A8FA-4435-BE01-6F2260C35C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5984" y="3166628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5ADE434-E973-43FD-B45F-6CE59ADDEFCA}"/>
                    </a:ext>
                  </a:extLst>
                </p14:cNvPr>
                <p14:cNvContentPartPr/>
                <p14:nvPr/>
              </p14:nvContentPartPr>
              <p14:xfrm>
                <a:off x="3470262" y="3849357"/>
                <a:ext cx="117991" cy="173194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5ADE434-E973-43FD-B45F-6CE59ADDEF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60937" y="3840034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3E2A70A-D806-4413-9F61-C078067036C9}"/>
                    </a:ext>
                  </a:extLst>
                </p14:cNvPr>
                <p14:cNvContentPartPr/>
                <p14:nvPr/>
              </p14:nvContentPartPr>
              <p14:xfrm>
                <a:off x="3569513" y="3380779"/>
                <a:ext cx="117991" cy="173194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3E2A70A-D806-4413-9F61-C078067036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60188" y="3371456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9310AC3-4727-45F4-8742-EB1DEC506651}"/>
                    </a:ext>
                  </a:extLst>
                </p14:cNvPr>
                <p14:cNvContentPartPr/>
                <p14:nvPr/>
              </p14:nvContentPartPr>
              <p14:xfrm>
                <a:off x="3690596" y="4071195"/>
                <a:ext cx="117991" cy="173194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9310AC3-4727-45F4-8742-EB1DEC5066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1271" y="4061872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D499248-EB02-4A2A-BF3B-23060936BA8C}"/>
                    </a:ext>
                  </a:extLst>
                </p14:cNvPr>
                <p14:cNvContentPartPr/>
                <p14:nvPr/>
              </p14:nvContentPartPr>
              <p14:xfrm>
                <a:off x="4408156" y="4051444"/>
                <a:ext cx="117991" cy="173194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D499248-EB02-4A2A-BF3B-23060936BA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8831" y="4042121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5B36760-CE76-415B-B69A-FAC3494DE3EE}"/>
                    </a:ext>
                  </a:extLst>
                </p14:cNvPr>
                <p14:cNvContentPartPr/>
                <p14:nvPr/>
              </p14:nvContentPartPr>
              <p14:xfrm>
                <a:off x="5120354" y="4058938"/>
                <a:ext cx="117991" cy="173194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5B36760-CE76-415B-B69A-FAC3494DE3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11029" y="4049615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027A130-584C-429D-A1CB-531138A35B6D}"/>
                    </a:ext>
                  </a:extLst>
                </p14:cNvPr>
                <p14:cNvContentPartPr/>
                <p14:nvPr/>
              </p14:nvContentPartPr>
              <p14:xfrm>
                <a:off x="5430575" y="3849019"/>
                <a:ext cx="117991" cy="173194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027A130-584C-429D-A1CB-531138A35B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21250" y="3839696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BE1EA33-B7FD-46B6-8A09-FC331F5F25A0}"/>
                    </a:ext>
                  </a:extLst>
                </p14:cNvPr>
                <p14:cNvContentPartPr/>
                <p14:nvPr/>
              </p14:nvContentPartPr>
              <p14:xfrm>
                <a:off x="5532486" y="3391519"/>
                <a:ext cx="117991" cy="173194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BE1EA33-B7FD-46B6-8A09-FC331F5F25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23161" y="3382196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C01AC76-141F-4C32-9064-8B7661C0AAB3}"/>
                    </a:ext>
                  </a:extLst>
                </p14:cNvPr>
                <p14:cNvContentPartPr/>
                <p14:nvPr/>
              </p14:nvContentPartPr>
              <p14:xfrm>
                <a:off x="5322751" y="3169402"/>
                <a:ext cx="117991" cy="173194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C01AC76-141F-4C32-9064-8B7661C0AA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3426" y="3160079"/>
                  <a:ext cx="136640" cy="19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30E40888-3B53-46AA-846C-A7B91A052507}"/>
                  </a:ext>
                </a:extLst>
              </p:cNvPr>
              <p:cNvSpPr/>
              <p:nvPr/>
            </p:nvSpPr>
            <p:spPr>
              <a:xfrm>
                <a:off x="945569" y="3399693"/>
                <a:ext cx="5934149" cy="3294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给定</a:t>
                </a:r>
                <a:r>
                  <a:rPr lang="en-US" altLang="zh-CN" sz="2400" dirty="0"/>
                  <a:t>PEPS</a:t>
                </a:r>
                <a:r>
                  <a:rPr lang="zh-CN" altLang="en-US" sz="2400" dirty="0"/>
                  <a:t>的子区域，体积满足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，穿过边界的指标个数满足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，易得，</a:t>
                </a:r>
                <a:r>
                  <a:rPr lang="en-US" altLang="zh-CN" sz="2400" b="1" dirty="0"/>
                  <a:t>PEPS</a:t>
                </a:r>
                <a:r>
                  <a:rPr lang="zh-CN" altLang="en-US" sz="2400" b="1" dirty="0"/>
                  <a:t>满足二维纠缠上面积定律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但一般而言，</a:t>
                </a:r>
                <a:r>
                  <a:rPr lang="en-US" altLang="zh-CN" sz="2400" dirty="0"/>
                  <a:t>PEPS</a:t>
                </a:r>
                <a:r>
                  <a:rPr lang="zh-CN" altLang="en-US" sz="2400" dirty="0"/>
                  <a:t>的计算复杂度远高于</a:t>
                </a:r>
                <a:r>
                  <a:rPr lang="en-US" altLang="zh-CN" sz="2400" dirty="0"/>
                  <a:t>MPS</a:t>
                </a:r>
                <a:r>
                  <a:rPr lang="zh-CN" altLang="en-US" sz="2400" dirty="0"/>
                  <a:t>，主要原因是</a:t>
                </a:r>
                <a:r>
                  <a:rPr lang="en-US" altLang="zh-CN" sz="2400" dirty="0"/>
                  <a:t>PEPS</a:t>
                </a:r>
                <a:r>
                  <a:rPr lang="zh-CN" altLang="en-US" sz="2400" dirty="0"/>
                  <a:t>的网络结构中包含大量的“圈”（</a:t>
                </a:r>
                <a:r>
                  <a:rPr lang="en-US" altLang="zh-CN" sz="2400" dirty="0"/>
                  <a:t>loop</a:t>
                </a:r>
                <a:r>
                  <a:rPr lang="zh-CN" altLang="en-US" sz="2400" dirty="0"/>
                  <a:t>），我们将在之后讨论</a:t>
                </a:r>
                <a:r>
                  <a:rPr lang="en-US" altLang="zh-CN" sz="2400" dirty="0"/>
                  <a:t>PEPS</a:t>
                </a:r>
                <a:r>
                  <a:rPr lang="zh-CN" altLang="en-US" sz="2400" dirty="0"/>
                  <a:t>的相关算法。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30E40888-3B53-46AA-846C-A7B91A052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69" y="3399693"/>
                <a:ext cx="5934149" cy="3294363"/>
              </a:xfrm>
              <a:prstGeom prst="rect">
                <a:avLst/>
              </a:prstGeom>
              <a:blipFill>
                <a:blip r:embed="rId13"/>
                <a:stretch>
                  <a:fillRect l="-1335" r="-1232" b="-3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346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36997" y="265554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4.12 MPO</a:t>
            </a:r>
            <a:r>
              <a:rPr lang="zh-CN" altLang="en-US" sz="3200" dirty="0"/>
              <a:t>与一维热力学计算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1249F-9639-4DFA-9288-5473C45C736C}"/>
              </a:ext>
            </a:extLst>
          </p:cNvPr>
          <p:cNvSpPr/>
          <p:nvPr/>
        </p:nvSpPr>
        <p:spPr>
          <a:xfrm>
            <a:off x="945570" y="994275"/>
            <a:ext cx="10293930" cy="139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除基态外，</a:t>
            </a:r>
            <a:r>
              <a:rPr lang="en-US" altLang="zh-CN" sz="2400" dirty="0"/>
              <a:t>TEBD</a:t>
            </a:r>
            <a:r>
              <a:rPr lang="zh-CN" altLang="en-US" sz="2400" dirty="0"/>
              <a:t>算法可被用于计算一维格点模型的热力学性质，被称为</a:t>
            </a:r>
            <a:r>
              <a:rPr lang="zh-CN" altLang="en-US" sz="2400" b="1" dirty="0"/>
              <a:t>线性张量重整化群算法（</a:t>
            </a:r>
            <a:r>
              <a:rPr lang="en-US" altLang="zh-CN" sz="2400" b="1" dirty="0"/>
              <a:t>linearized tensor renormalization group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LTRG</a:t>
            </a:r>
            <a:r>
              <a:rPr lang="zh-CN" altLang="en-US" sz="2400" b="1" dirty="0"/>
              <a:t>）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855BAAFB-171A-48AD-9672-0B76D2889104}"/>
              </a:ext>
            </a:extLst>
          </p:cNvPr>
          <p:cNvGrpSpPr/>
          <p:nvPr/>
        </p:nvGrpSpPr>
        <p:grpSpPr>
          <a:xfrm>
            <a:off x="21976" y="3915465"/>
            <a:ext cx="4048954" cy="2357059"/>
            <a:chOff x="1207266" y="4228565"/>
            <a:chExt cx="4048954" cy="235705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515C5D-D49E-4BE0-84B7-C8C32AC5ABD3}"/>
                </a:ext>
              </a:extLst>
            </p:cNvPr>
            <p:cNvGrpSpPr/>
            <p:nvPr/>
          </p:nvGrpSpPr>
          <p:grpSpPr>
            <a:xfrm>
              <a:off x="1993793" y="4228565"/>
              <a:ext cx="3170474" cy="1235828"/>
              <a:chOff x="1838988" y="4083813"/>
              <a:chExt cx="3170474" cy="12358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CD381132-EE78-4384-96DA-B2C99BC9258D}"/>
                  </a:ext>
                </a:extLst>
              </p:cNvPr>
              <p:cNvGrpSpPr/>
              <p:nvPr/>
            </p:nvGrpSpPr>
            <p:grpSpPr>
              <a:xfrm>
                <a:off x="1838988" y="4099940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E38C4C7A-6F41-45F7-AD4B-66D4BA97ED44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A2B7701B-1842-430F-8AA5-28438F3E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15026457-424F-46CF-B584-53EBB58C63DA}"/>
                    </a:ext>
                  </a:extLst>
                </p:cNvPr>
                <p:cNvSpPr/>
                <p:nvPr/>
              </p:nvSpPr>
              <p:spPr>
                <a:xfrm>
                  <a:off x="10401300" y="5083743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9669007-5910-46E5-B9EA-A2BBC6457610}"/>
                  </a:ext>
                </a:extLst>
              </p:cNvPr>
              <p:cNvGrpSpPr/>
              <p:nvPr/>
            </p:nvGrpSpPr>
            <p:grpSpPr>
              <a:xfrm>
                <a:off x="2812372" y="4104662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3F2141B8-445B-4022-A904-87B99F82FF66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0AF34F41-36CF-46E6-A712-74BA65D3B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0949ED6A-B395-498A-9EFC-1B000869A33C}"/>
                    </a:ext>
                  </a:extLst>
                </p:cNvPr>
                <p:cNvSpPr/>
                <p:nvPr/>
              </p:nvSpPr>
              <p:spPr>
                <a:xfrm>
                  <a:off x="10401300" y="5083743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CC201C4-3C77-4AF1-9417-8A2659AEDDBE}"/>
                  </a:ext>
                </a:extLst>
              </p:cNvPr>
              <p:cNvGrpSpPr/>
              <p:nvPr/>
            </p:nvGrpSpPr>
            <p:grpSpPr>
              <a:xfrm>
                <a:off x="2322842" y="4584666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3D7F40D7-319F-4B2D-A739-789EF7B2AAA6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6054D977-12A3-46A0-B4B3-29244D19C9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8651CF69-8321-44A8-A5A5-D563F77428F8}"/>
                    </a:ext>
                  </a:extLst>
                </p:cNvPr>
                <p:cNvSpPr/>
                <p:nvPr/>
              </p:nvSpPr>
              <p:spPr>
                <a:xfrm>
                  <a:off x="10401300" y="5083743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F0DC19D-3EAB-4E33-B0C7-E4C4F5986D1B}"/>
                  </a:ext>
                </a:extLst>
              </p:cNvPr>
              <p:cNvGrpSpPr/>
              <p:nvPr/>
            </p:nvGrpSpPr>
            <p:grpSpPr>
              <a:xfrm>
                <a:off x="3285112" y="4581812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0296ADEC-3294-479D-95AF-D132A03EA75A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3F0A44CB-7BB9-4153-BB04-B0DDDA431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20F6A764-DA50-4E66-85A8-991B64A6C0D0}"/>
                    </a:ext>
                  </a:extLst>
                </p:cNvPr>
                <p:cNvSpPr/>
                <p:nvPr/>
              </p:nvSpPr>
              <p:spPr>
                <a:xfrm>
                  <a:off x="10401301" y="5083744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5A9F9C4-D4E9-4913-844D-0FE4F332D872}"/>
                  </a:ext>
                </a:extLst>
              </p:cNvPr>
              <p:cNvGrpSpPr/>
              <p:nvPr/>
            </p:nvGrpSpPr>
            <p:grpSpPr>
              <a:xfrm>
                <a:off x="3782841" y="4083813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AEA79E4-ED23-400F-9C46-3B614B56C71E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A32AFC-6B11-44EA-B1D7-409E7BCDC6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96C692E5-98A8-4187-886F-E1DB98A573BE}"/>
                    </a:ext>
                  </a:extLst>
                </p:cNvPr>
                <p:cNvSpPr/>
                <p:nvPr/>
              </p:nvSpPr>
              <p:spPr>
                <a:xfrm>
                  <a:off x="10401300" y="5083743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2FD6551-6486-4D58-806A-A10534A8BB02}"/>
                  </a:ext>
                </a:extLst>
              </p:cNvPr>
              <p:cNvGrpSpPr/>
              <p:nvPr/>
            </p:nvGrpSpPr>
            <p:grpSpPr>
              <a:xfrm>
                <a:off x="4274487" y="4577578"/>
                <a:ext cx="734975" cy="734975"/>
                <a:chOff x="9938930" y="4621373"/>
                <a:chExt cx="1384545" cy="1384545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2D662CF2-0C4E-402A-BAEB-1F252099CC22}"/>
                    </a:ext>
                  </a:extLst>
                </p:cNvPr>
                <p:cNvCxnSpPr/>
                <p:nvPr/>
              </p:nvCxnSpPr>
              <p:spPr>
                <a:xfrm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B44F6BBD-C538-4B39-B385-F36F67DAE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938930" y="4621373"/>
                  <a:ext cx="1384545" cy="1384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2E0A7A72-69C8-4C2D-BC2F-310173CBC80E}"/>
                    </a:ext>
                  </a:extLst>
                </p:cNvPr>
                <p:cNvSpPr/>
                <p:nvPr/>
              </p:nvSpPr>
              <p:spPr>
                <a:xfrm>
                  <a:off x="10401300" y="5083743"/>
                  <a:ext cx="459807" cy="459807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72796823-B019-44FA-A30A-905B821D576C}"/>
                </a:ext>
              </a:extLst>
            </p:cNvPr>
            <p:cNvSpPr/>
            <p:nvPr/>
          </p:nvSpPr>
          <p:spPr>
            <a:xfrm>
              <a:off x="3345422" y="5645077"/>
              <a:ext cx="353695" cy="21033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877AE16-5DCE-499E-88AF-27C1DA945214}"/>
                    </a:ext>
                  </a:extLst>
                </p:cNvPr>
                <p:cNvSpPr/>
                <p:nvPr/>
              </p:nvSpPr>
              <p:spPr>
                <a:xfrm>
                  <a:off x="1207266" y="5027767"/>
                  <a:ext cx="1340174" cy="426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877AE16-5DCE-499E-88AF-27C1DA945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266" y="5027767"/>
                  <a:ext cx="1340174" cy="426976"/>
                </a:xfrm>
                <a:prstGeom prst="rect">
                  <a:avLst/>
                </a:prstGeom>
                <a:blipFill>
                  <a:blip r:embed="rId2"/>
                  <a:stretch>
                    <a:fillRect t="-72857" r="-2283" b="-8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BEA47D2-F647-414D-9754-BB619D5C71F6}"/>
                </a:ext>
              </a:extLst>
            </p:cNvPr>
            <p:cNvSpPr/>
            <p:nvPr/>
          </p:nvSpPr>
          <p:spPr>
            <a:xfrm>
              <a:off x="1437664" y="6066211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MPO</a:t>
              </a:r>
              <a:endParaRPr lang="zh-CN" altLang="en-US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71D2836-F9EE-4D56-BB0D-8A5923B2CFE8}"/>
                </a:ext>
              </a:extLst>
            </p:cNvPr>
            <p:cNvGrpSpPr/>
            <p:nvPr/>
          </p:nvGrpSpPr>
          <p:grpSpPr>
            <a:xfrm>
              <a:off x="2227721" y="5978633"/>
              <a:ext cx="3028499" cy="606991"/>
              <a:chOff x="2054792" y="6075918"/>
              <a:chExt cx="3028499" cy="606991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1006DC64-153B-482C-9976-D43B71F8F668}"/>
                  </a:ext>
                </a:extLst>
              </p:cNvPr>
              <p:cNvGrpSpPr/>
              <p:nvPr/>
            </p:nvGrpSpPr>
            <p:grpSpPr>
              <a:xfrm>
                <a:off x="2171166" y="6075918"/>
                <a:ext cx="2795751" cy="606991"/>
                <a:chOff x="2171166" y="6021474"/>
                <a:chExt cx="2795751" cy="750166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DDD0C8CB-565A-4ABA-A4E3-B233E1186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1166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9A94ADA5-AA2D-49D6-9D44-E5697D731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6662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6E752C51-2369-4103-A29D-5B022F5982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9337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2DEA0265-DB1A-4C00-8236-8D4895D2D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833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6F5853BD-04C0-412D-BE42-99BC6DC02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5925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8299C2C3-5924-46BC-8D41-A28675DF2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1421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2077ABEE-3BE8-4D00-B296-809C7080B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6917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C51B76F-69D1-4972-A11D-1B9B1A959853}"/>
                  </a:ext>
                </a:extLst>
              </p:cNvPr>
              <p:cNvSpPr/>
              <p:nvPr/>
            </p:nvSpPr>
            <p:spPr>
              <a:xfrm rot="5400000">
                <a:off x="2520288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24D04591-5E4C-47CD-B233-20B20D24AFF4}"/>
                  </a:ext>
                </a:extLst>
              </p:cNvPr>
              <p:cNvSpPr/>
              <p:nvPr/>
            </p:nvSpPr>
            <p:spPr>
              <a:xfrm rot="5400000">
                <a:off x="2985784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EF076AA-620C-4995-87EC-F17CC950A6CA}"/>
                  </a:ext>
                </a:extLst>
              </p:cNvPr>
              <p:cNvCxnSpPr>
                <a:cxnSpLocks/>
                <a:stCxn id="56" idx="0"/>
                <a:endCxn id="55" idx="0"/>
              </p:cNvCxnSpPr>
              <p:nvPr/>
            </p:nvCxnSpPr>
            <p:spPr>
              <a:xfrm flipH="1">
                <a:off x="2287540" y="6382569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5A8863C-B6E6-4A9A-8EAA-5040B1158604}"/>
                  </a:ext>
                </a:extLst>
              </p:cNvPr>
              <p:cNvSpPr/>
              <p:nvPr/>
            </p:nvSpPr>
            <p:spPr>
              <a:xfrm rot="5400000">
                <a:off x="2054792" y="626798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32FCD04-BD48-4CFD-8634-9A1457BF110A}"/>
                  </a:ext>
                </a:extLst>
              </p:cNvPr>
              <p:cNvSpPr/>
              <p:nvPr/>
            </p:nvSpPr>
            <p:spPr>
              <a:xfrm rot="5400000">
                <a:off x="4850543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87F7416-EA21-4072-857A-12C7418A5B16}"/>
                  </a:ext>
                </a:extLst>
              </p:cNvPr>
              <p:cNvSpPr/>
              <p:nvPr/>
            </p:nvSpPr>
            <p:spPr>
              <a:xfrm rot="5400000">
                <a:off x="3451280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BBCB5B5D-88B2-487B-A946-96A3FDC7F62D}"/>
                  </a:ext>
                </a:extLst>
              </p:cNvPr>
              <p:cNvSpPr/>
              <p:nvPr/>
            </p:nvSpPr>
            <p:spPr>
              <a:xfrm rot="5400000">
                <a:off x="3919551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BDCA9C7-F12F-484C-BA7D-1371241082BD}"/>
                  </a:ext>
                </a:extLst>
              </p:cNvPr>
              <p:cNvSpPr/>
              <p:nvPr/>
            </p:nvSpPr>
            <p:spPr>
              <a:xfrm rot="5400000">
                <a:off x="4385047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3DC1394E-374A-4EF5-9ECB-CF732EBC801F}"/>
                  </a:ext>
                </a:extLst>
              </p:cNvPr>
              <p:cNvSpPr/>
              <p:nvPr/>
            </p:nvSpPr>
            <p:spPr>
              <a:xfrm>
                <a:off x="940832" y="2430148"/>
                <a:ext cx="7933795" cy="1198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算法思路</a:t>
                </a:r>
                <a:r>
                  <a:rPr lang="zh-CN" altLang="en-US" sz="2400" dirty="0"/>
                  <a:t>：直接以</a:t>
                </a:r>
                <a:r>
                  <a:rPr lang="en-US" altLang="zh-CN" sz="2400" dirty="0"/>
                  <a:t>MPO</a:t>
                </a:r>
                <a:r>
                  <a:rPr lang="zh-CN" altLang="en-US" sz="2400" dirty="0"/>
                  <a:t>的形式，计算有限温度密度算符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3DC1394E-374A-4EF5-9ECB-CF732EBC8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2" y="2430148"/>
                <a:ext cx="7933795" cy="1198918"/>
              </a:xfrm>
              <a:prstGeom prst="rect">
                <a:avLst/>
              </a:prstGeom>
              <a:blipFill>
                <a:blip r:embed="rId3"/>
                <a:stretch>
                  <a:fillRect l="-998" r="-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09C0003-1FC0-40C2-AC8B-D0DB710136A3}"/>
              </a:ext>
            </a:extLst>
          </p:cNvPr>
          <p:cNvGrpSpPr/>
          <p:nvPr/>
        </p:nvGrpSpPr>
        <p:grpSpPr>
          <a:xfrm>
            <a:off x="4150635" y="3509563"/>
            <a:ext cx="3889769" cy="3173764"/>
            <a:chOff x="5408399" y="3353170"/>
            <a:chExt cx="3889769" cy="31737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C2C8F32-C165-4652-87D5-7B34F2937E84}"/>
                </a:ext>
              </a:extLst>
            </p:cNvPr>
            <p:cNvGrpSpPr/>
            <p:nvPr/>
          </p:nvGrpSpPr>
          <p:grpSpPr>
            <a:xfrm>
              <a:off x="6265281" y="3353170"/>
              <a:ext cx="3032887" cy="3173764"/>
              <a:chOff x="6392969" y="2805009"/>
              <a:chExt cx="3032887" cy="3173764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769B6EF-F783-4E92-83A7-4D6479579492}"/>
                  </a:ext>
                </a:extLst>
              </p:cNvPr>
              <p:cNvGrpSpPr/>
              <p:nvPr/>
            </p:nvGrpSpPr>
            <p:grpSpPr>
              <a:xfrm>
                <a:off x="6513731" y="2805009"/>
                <a:ext cx="2795751" cy="3173764"/>
                <a:chOff x="2171166" y="6021474"/>
                <a:chExt cx="2795751" cy="750166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66627314-4052-4161-83F7-9293E055E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1166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CFF3D927-7E7B-4C5F-880A-BF6895AB7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6662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22319D5A-9DAA-47D5-AD97-929BF9E6E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9337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5045E507-0446-492D-883E-7D22CB748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833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F22B339F-417D-461E-BB24-70C1F411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5925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F6BC1210-8A18-43EB-88A8-D12306FE3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1421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4ABE7C42-AEB4-4437-90C8-BCC991DB4C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6917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C293C69-F02A-4FF5-A350-CFDD257B8526}"/>
                  </a:ext>
                </a:extLst>
              </p:cNvPr>
              <p:cNvSpPr/>
              <p:nvPr/>
            </p:nvSpPr>
            <p:spPr>
              <a:xfrm rot="5400000">
                <a:off x="6862853" y="2996181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5D29EFD-9153-478A-98C6-773BDFEC52A1}"/>
                  </a:ext>
                </a:extLst>
              </p:cNvPr>
              <p:cNvSpPr/>
              <p:nvPr/>
            </p:nvSpPr>
            <p:spPr>
              <a:xfrm rot="5400000">
                <a:off x="7328349" y="2996181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48E8045-D0F8-4007-8A43-15E77A168894}"/>
                  </a:ext>
                </a:extLst>
              </p:cNvPr>
              <p:cNvCxnSpPr>
                <a:cxnSpLocks/>
                <a:stCxn id="36" idx="0"/>
                <a:endCxn id="35" idx="0"/>
              </p:cNvCxnSpPr>
              <p:nvPr/>
            </p:nvCxnSpPr>
            <p:spPr>
              <a:xfrm flipH="1">
                <a:off x="6630105" y="3111660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D11A4C3-4F88-46C6-B2A8-B0251A555FFE}"/>
                  </a:ext>
                </a:extLst>
              </p:cNvPr>
              <p:cNvSpPr/>
              <p:nvPr/>
            </p:nvSpPr>
            <p:spPr>
              <a:xfrm rot="5400000">
                <a:off x="6397357" y="2997076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AC10A6C-53BC-4F0D-8859-F7233964F0A6}"/>
                  </a:ext>
                </a:extLst>
              </p:cNvPr>
              <p:cNvSpPr/>
              <p:nvPr/>
            </p:nvSpPr>
            <p:spPr>
              <a:xfrm rot="5400000">
                <a:off x="9193108" y="2995286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2FF62CA-2E42-4BCB-B0E2-063EF3AB0D80}"/>
                  </a:ext>
                </a:extLst>
              </p:cNvPr>
              <p:cNvSpPr/>
              <p:nvPr/>
            </p:nvSpPr>
            <p:spPr>
              <a:xfrm rot="5400000">
                <a:off x="7793845" y="2996181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AE08BE8-EC5B-4158-BABB-023DF1DD3EF8}"/>
                  </a:ext>
                </a:extLst>
              </p:cNvPr>
              <p:cNvSpPr/>
              <p:nvPr/>
            </p:nvSpPr>
            <p:spPr>
              <a:xfrm rot="5400000">
                <a:off x="8262116" y="2995286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1BBD86E-9524-4CD8-A000-8FA928F87C11}"/>
                  </a:ext>
                </a:extLst>
              </p:cNvPr>
              <p:cNvSpPr/>
              <p:nvPr/>
            </p:nvSpPr>
            <p:spPr>
              <a:xfrm rot="5400000">
                <a:off x="8727612" y="2995286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2B95D19-0C43-4D1A-92E8-A9DFAF55193F}"/>
                  </a:ext>
                </a:extLst>
              </p:cNvPr>
              <p:cNvSpPr/>
              <p:nvPr/>
            </p:nvSpPr>
            <p:spPr>
              <a:xfrm rot="5400000">
                <a:off x="6861465" y="3487693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CABC874C-FA2A-4C48-86CB-886CA368E6A0}"/>
                  </a:ext>
                </a:extLst>
              </p:cNvPr>
              <p:cNvSpPr/>
              <p:nvPr/>
            </p:nvSpPr>
            <p:spPr>
              <a:xfrm rot="5400000">
                <a:off x="7326961" y="3487693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8CC443F-64E9-429D-90C7-8F5C56009E67}"/>
                  </a:ext>
                </a:extLst>
              </p:cNvPr>
              <p:cNvCxnSpPr>
                <a:cxnSpLocks/>
                <a:stCxn id="71" idx="0"/>
                <a:endCxn id="70" idx="0"/>
              </p:cNvCxnSpPr>
              <p:nvPr/>
            </p:nvCxnSpPr>
            <p:spPr>
              <a:xfrm flipH="1">
                <a:off x="6628717" y="3603172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117D8AE2-BB46-4EBA-B7BE-D88E7A702849}"/>
                  </a:ext>
                </a:extLst>
              </p:cNvPr>
              <p:cNvSpPr/>
              <p:nvPr/>
            </p:nvSpPr>
            <p:spPr>
              <a:xfrm rot="5400000">
                <a:off x="6395969" y="3488588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7BD3DB27-1139-4AC1-970B-C8B18E53193C}"/>
                  </a:ext>
                </a:extLst>
              </p:cNvPr>
              <p:cNvSpPr/>
              <p:nvPr/>
            </p:nvSpPr>
            <p:spPr>
              <a:xfrm rot="5400000">
                <a:off x="9191720" y="3486798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B01C647-3C0D-40F7-B003-091816F2C894}"/>
                  </a:ext>
                </a:extLst>
              </p:cNvPr>
              <p:cNvSpPr/>
              <p:nvPr/>
            </p:nvSpPr>
            <p:spPr>
              <a:xfrm rot="5400000">
                <a:off x="7792457" y="3487693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D8C8FD12-B742-41BE-A441-3EF3F488EBFA}"/>
                  </a:ext>
                </a:extLst>
              </p:cNvPr>
              <p:cNvSpPr/>
              <p:nvPr/>
            </p:nvSpPr>
            <p:spPr>
              <a:xfrm rot="5400000">
                <a:off x="8260728" y="3486798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6947167C-485B-4996-8FA6-0648C9901D86}"/>
                  </a:ext>
                </a:extLst>
              </p:cNvPr>
              <p:cNvSpPr/>
              <p:nvPr/>
            </p:nvSpPr>
            <p:spPr>
              <a:xfrm rot="5400000">
                <a:off x="8726224" y="3486798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7512350B-D822-4A1E-B45A-8BC284E0B540}"/>
                  </a:ext>
                </a:extLst>
              </p:cNvPr>
              <p:cNvSpPr/>
              <p:nvPr/>
            </p:nvSpPr>
            <p:spPr>
              <a:xfrm rot="5400000">
                <a:off x="6859853" y="39932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2A24734-7C28-4281-B247-E8E50038395F}"/>
                  </a:ext>
                </a:extLst>
              </p:cNvPr>
              <p:cNvSpPr/>
              <p:nvPr/>
            </p:nvSpPr>
            <p:spPr>
              <a:xfrm rot="5400000">
                <a:off x="7325349" y="39932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7D64E03A-6F72-4287-85F6-326A9CEBBE41}"/>
                  </a:ext>
                </a:extLst>
              </p:cNvPr>
              <p:cNvCxnSpPr>
                <a:cxnSpLocks/>
                <a:stCxn id="79" idx="0"/>
                <a:endCxn id="78" idx="0"/>
              </p:cNvCxnSpPr>
              <p:nvPr/>
            </p:nvCxnSpPr>
            <p:spPr>
              <a:xfrm flipH="1">
                <a:off x="6627105" y="4108691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EC4C3FE7-9ECD-4AC7-80F4-5477872B0FC2}"/>
                  </a:ext>
                </a:extLst>
              </p:cNvPr>
              <p:cNvSpPr/>
              <p:nvPr/>
            </p:nvSpPr>
            <p:spPr>
              <a:xfrm rot="5400000">
                <a:off x="6394357" y="399410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3C8CEA4-1319-474C-B0E1-781D634798AD}"/>
                  </a:ext>
                </a:extLst>
              </p:cNvPr>
              <p:cNvSpPr/>
              <p:nvPr/>
            </p:nvSpPr>
            <p:spPr>
              <a:xfrm rot="5400000">
                <a:off x="9190108" y="39923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5FDDF53A-5FF2-48A2-9C58-3B70DD92BCF6}"/>
                  </a:ext>
                </a:extLst>
              </p:cNvPr>
              <p:cNvSpPr/>
              <p:nvPr/>
            </p:nvSpPr>
            <p:spPr>
              <a:xfrm rot="5400000">
                <a:off x="7790845" y="39932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B58CEB3-7CA5-406C-ABDE-5362FD550E74}"/>
                  </a:ext>
                </a:extLst>
              </p:cNvPr>
              <p:cNvSpPr/>
              <p:nvPr/>
            </p:nvSpPr>
            <p:spPr>
              <a:xfrm rot="5400000">
                <a:off x="8259116" y="39923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B5A1B5E2-EE68-47CB-AAC4-56829449FB0B}"/>
                  </a:ext>
                </a:extLst>
              </p:cNvPr>
              <p:cNvSpPr/>
              <p:nvPr/>
            </p:nvSpPr>
            <p:spPr>
              <a:xfrm rot="5400000">
                <a:off x="8724612" y="39923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E15BC238-A160-4D63-8909-0BCE1187272B}"/>
                  </a:ext>
                </a:extLst>
              </p:cNvPr>
              <p:cNvSpPr/>
              <p:nvPr/>
            </p:nvSpPr>
            <p:spPr>
              <a:xfrm rot="5400000">
                <a:off x="6858465" y="44847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EB7D179-E232-49F5-B3EB-56DBFE75A542}"/>
                  </a:ext>
                </a:extLst>
              </p:cNvPr>
              <p:cNvSpPr/>
              <p:nvPr/>
            </p:nvSpPr>
            <p:spPr>
              <a:xfrm rot="5400000">
                <a:off x="7323961" y="44847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B0655B39-89D5-43CA-8775-D1D5DF5DFDDC}"/>
                  </a:ext>
                </a:extLst>
              </p:cNvPr>
              <p:cNvCxnSpPr>
                <a:cxnSpLocks/>
                <a:stCxn id="87" idx="0"/>
                <a:endCxn id="86" idx="0"/>
              </p:cNvCxnSpPr>
              <p:nvPr/>
            </p:nvCxnSpPr>
            <p:spPr>
              <a:xfrm flipH="1">
                <a:off x="6625717" y="4600203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3A85CF9-B080-4D2E-AEAC-B66BA706BCD7}"/>
                  </a:ext>
                </a:extLst>
              </p:cNvPr>
              <p:cNvSpPr/>
              <p:nvPr/>
            </p:nvSpPr>
            <p:spPr>
              <a:xfrm rot="5400000">
                <a:off x="6392969" y="448561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6BAAB972-BFF6-4D71-856D-E3B1BA6242CA}"/>
                  </a:ext>
                </a:extLst>
              </p:cNvPr>
              <p:cNvSpPr/>
              <p:nvPr/>
            </p:nvSpPr>
            <p:spPr>
              <a:xfrm rot="5400000">
                <a:off x="9188720" y="44838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A792EF0-74AE-47D4-8ABE-A4F8DF9A6586}"/>
                  </a:ext>
                </a:extLst>
              </p:cNvPr>
              <p:cNvSpPr/>
              <p:nvPr/>
            </p:nvSpPr>
            <p:spPr>
              <a:xfrm rot="5400000">
                <a:off x="7789457" y="44847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1F858D0-4EB1-493B-AE52-13CB870BBDF2}"/>
                  </a:ext>
                </a:extLst>
              </p:cNvPr>
              <p:cNvSpPr/>
              <p:nvPr/>
            </p:nvSpPr>
            <p:spPr>
              <a:xfrm rot="5400000">
                <a:off x="8257728" y="44838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C44C867-4BC4-4C21-9601-BFEBBDED1EB8}"/>
                  </a:ext>
                </a:extLst>
              </p:cNvPr>
              <p:cNvSpPr/>
              <p:nvPr/>
            </p:nvSpPr>
            <p:spPr>
              <a:xfrm rot="5400000">
                <a:off x="8723224" y="44838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B30AA439-4303-4B00-82B7-17EF01409AFB}"/>
                  </a:ext>
                </a:extLst>
              </p:cNvPr>
              <p:cNvSpPr/>
              <p:nvPr/>
            </p:nvSpPr>
            <p:spPr>
              <a:xfrm rot="5400000">
                <a:off x="6859853" y="49917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B7DCBD25-9777-4AE0-B588-13C94CFC668D}"/>
                  </a:ext>
                </a:extLst>
              </p:cNvPr>
              <p:cNvSpPr/>
              <p:nvPr/>
            </p:nvSpPr>
            <p:spPr>
              <a:xfrm rot="5400000">
                <a:off x="7325349" y="49917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9193828-9B74-4C4E-A0B5-1BFC96EDF1A8}"/>
                  </a:ext>
                </a:extLst>
              </p:cNvPr>
              <p:cNvCxnSpPr>
                <a:cxnSpLocks/>
                <a:stCxn id="95" idx="0"/>
                <a:endCxn id="94" idx="0"/>
              </p:cNvCxnSpPr>
              <p:nvPr/>
            </p:nvCxnSpPr>
            <p:spPr>
              <a:xfrm flipH="1">
                <a:off x="6627105" y="5107191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4645E0D3-EA79-4A74-8260-CCA7F72DB97D}"/>
                  </a:ext>
                </a:extLst>
              </p:cNvPr>
              <p:cNvSpPr/>
              <p:nvPr/>
            </p:nvSpPr>
            <p:spPr>
              <a:xfrm rot="5400000">
                <a:off x="6394357" y="499260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F81C02A2-8D31-4910-859C-4C52780BF0D1}"/>
                  </a:ext>
                </a:extLst>
              </p:cNvPr>
              <p:cNvSpPr/>
              <p:nvPr/>
            </p:nvSpPr>
            <p:spPr>
              <a:xfrm rot="5400000">
                <a:off x="9190108" y="49908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A29DCC9A-CCE2-4AAF-AC5D-1DA15C9A315E}"/>
                  </a:ext>
                </a:extLst>
              </p:cNvPr>
              <p:cNvSpPr/>
              <p:nvPr/>
            </p:nvSpPr>
            <p:spPr>
              <a:xfrm rot="5400000">
                <a:off x="7790845" y="4991712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766F2599-7EFB-496B-AD38-61C8923C4488}"/>
                  </a:ext>
                </a:extLst>
              </p:cNvPr>
              <p:cNvSpPr/>
              <p:nvPr/>
            </p:nvSpPr>
            <p:spPr>
              <a:xfrm rot="5400000">
                <a:off x="8259116" y="49908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76F96ABC-3223-489E-984C-BCDBED254ED2}"/>
                  </a:ext>
                </a:extLst>
              </p:cNvPr>
              <p:cNvSpPr/>
              <p:nvPr/>
            </p:nvSpPr>
            <p:spPr>
              <a:xfrm rot="5400000">
                <a:off x="8724612" y="4990817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35903BD0-89A2-42E2-8B28-31F64A538487}"/>
                  </a:ext>
                </a:extLst>
              </p:cNvPr>
              <p:cNvSpPr/>
              <p:nvPr/>
            </p:nvSpPr>
            <p:spPr>
              <a:xfrm rot="5400000">
                <a:off x="6858465" y="54832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D47D7856-44DC-4D80-8C79-395F3856A0D1}"/>
                  </a:ext>
                </a:extLst>
              </p:cNvPr>
              <p:cNvSpPr/>
              <p:nvPr/>
            </p:nvSpPr>
            <p:spPr>
              <a:xfrm rot="5400000">
                <a:off x="7323961" y="54832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3C3D9F92-4356-4F65-962E-262063D205A2}"/>
                  </a:ext>
                </a:extLst>
              </p:cNvPr>
              <p:cNvCxnSpPr>
                <a:cxnSpLocks/>
                <a:stCxn id="103" idx="0"/>
                <a:endCxn id="102" idx="0"/>
              </p:cNvCxnSpPr>
              <p:nvPr/>
            </p:nvCxnSpPr>
            <p:spPr>
              <a:xfrm flipH="1">
                <a:off x="6625717" y="5598703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D21B968B-6D07-4212-89FB-559D97DB82F4}"/>
                  </a:ext>
                </a:extLst>
              </p:cNvPr>
              <p:cNvSpPr/>
              <p:nvPr/>
            </p:nvSpPr>
            <p:spPr>
              <a:xfrm rot="5400000">
                <a:off x="6392969" y="548411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5B74EF1C-E9FB-477C-9194-BF73B543C681}"/>
                  </a:ext>
                </a:extLst>
              </p:cNvPr>
              <p:cNvSpPr/>
              <p:nvPr/>
            </p:nvSpPr>
            <p:spPr>
              <a:xfrm rot="5400000">
                <a:off x="9188720" y="54823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F677140D-F3A7-4734-93B3-0B10B8345334}"/>
                  </a:ext>
                </a:extLst>
              </p:cNvPr>
              <p:cNvSpPr/>
              <p:nvPr/>
            </p:nvSpPr>
            <p:spPr>
              <a:xfrm rot="5400000">
                <a:off x="7789457" y="5483224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F95828F9-019E-4F08-B821-8EA68C8A0F9D}"/>
                  </a:ext>
                </a:extLst>
              </p:cNvPr>
              <p:cNvSpPr/>
              <p:nvPr/>
            </p:nvSpPr>
            <p:spPr>
              <a:xfrm rot="5400000">
                <a:off x="8257728" y="54823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B7FA722-C069-43FF-A624-3D4713FCCD9F}"/>
                  </a:ext>
                </a:extLst>
              </p:cNvPr>
              <p:cNvSpPr/>
              <p:nvPr/>
            </p:nvSpPr>
            <p:spPr>
              <a:xfrm rot="5400000">
                <a:off x="8723224" y="5482329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左大括号 107">
              <a:extLst>
                <a:ext uri="{FF2B5EF4-FFF2-40B4-BE49-F238E27FC236}">
                  <a16:creationId xmlns:a16="http://schemas.microsoft.com/office/drawing/2014/main" id="{9439509A-1120-44B1-9F2F-E87C5FC92CE9}"/>
                </a:ext>
              </a:extLst>
            </p:cNvPr>
            <p:cNvSpPr/>
            <p:nvPr/>
          </p:nvSpPr>
          <p:spPr>
            <a:xfrm>
              <a:off x="6020835" y="3593259"/>
              <a:ext cx="140804" cy="2652463"/>
            </a:xfrm>
            <a:prstGeom prst="leftBrace">
              <a:avLst>
                <a:gd name="adj1" fmla="val 137121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7E1C527-0232-464A-8AF3-FDA8A2729A30}"/>
                    </a:ext>
                  </a:extLst>
                </p:cNvPr>
                <p:cNvSpPr txBox="1"/>
                <p:nvPr/>
              </p:nvSpPr>
              <p:spPr>
                <a:xfrm>
                  <a:off x="5408399" y="4658585"/>
                  <a:ext cx="535981" cy="4993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r>
                    <a:rPr lang="zh-CN" altLang="en-US" dirty="0"/>
                    <a:t>层</a:t>
                  </a: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7E1C527-0232-464A-8AF3-FDA8A2729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399" y="4658585"/>
                  <a:ext cx="535981" cy="499304"/>
                </a:xfrm>
                <a:prstGeom prst="rect">
                  <a:avLst/>
                </a:prstGeom>
                <a:blipFill>
                  <a:blip r:embed="rId4"/>
                  <a:stretch>
                    <a:fillRect r="-9091" b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1EEA4C89-A102-4C24-9B7A-4FC00F82B99D}"/>
              </a:ext>
            </a:extLst>
          </p:cNvPr>
          <p:cNvGrpSpPr/>
          <p:nvPr/>
        </p:nvGrpSpPr>
        <p:grpSpPr>
          <a:xfrm>
            <a:off x="8150291" y="3174634"/>
            <a:ext cx="3800740" cy="3379233"/>
            <a:chOff x="8199385" y="3112922"/>
            <a:chExt cx="3800740" cy="3379233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ADFEC7FA-DB4F-4CD3-B8DD-FD97F4CF197D}"/>
                </a:ext>
              </a:extLst>
            </p:cNvPr>
            <p:cNvGrpSpPr/>
            <p:nvPr/>
          </p:nvGrpSpPr>
          <p:grpSpPr>
            <a:xfrm>
              <a:off x="8971626" y="3506158"/>
              <a:ext cx="3028499" cy="606991"/>
              <a:chOff x="2054792" y="6075918"/>
              <a:chExt cx="3028499" cy="606991"/>
            </a:xfrm>
          </p:grpSpPr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0F4AD43-55EC-4D5D-814F-5E9213C0648D}"/>
                  </a:ext>
                </a:extLst>
              </p:cNvPr>
              <p:cNvGrpSpPr/>
              <p:nvPr/>
            </p:nvGrpSpPr>
            <p:grpSpPr>
              <a:xfrm>
                <a:off x="2171166" y="6075918"/>
                <a:ext cx="2795751" cy="606991"/>
                <a:chOff x="2171166" y="6021474"/>
                <a:chExt cx="2795751" cy="750166"/>
              </a:xfrm>
            </p:grpSpPr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464CA30A-EC99-48BE-A809-66F033115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1166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2FC17CA6-0050-4178-BE84-7B51037C2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6662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8977BCB1-18E1-4C8D-8AA7-23688290D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9337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71B99581-3582-489C-B77B-DF104AAEB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833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5EF70BA5-1498-4F15-86F2-5ADA8F94E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5925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80BD1789-1B9C-4030-91AE-EB1CA81FC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1421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DF3F57DE-A2E0-4775-9682-6E38C58B2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6917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2C5604EB-34E9-450C-AF1E-FA1F3818B84D}"/>
                  </a:ext>
                </a:extLst>
              </p:cNvPr>
              <p:cNvSpPr/>
              <p:nvPr/>
            </p:nvSpPr>
            <p:spPr>
              <a:xfrm rot="5400000">
                <a:off x="2520288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3E1D675E-6F54-4E5A-B8FA-834EB9D7A379}"/>
                  </a:ext>
                </a:extLst>
              </p:cNvPr>
              <p:cNvSpPr/>
              <p:nvPr/>
            </p:nvSpPr>
            <p:spPr>
              <a:xfrm rot="5400000">
                <a:off x="2985784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76F8419C-9FC1-4FED-9DA3-1DD3079C1A94}"/>
                  </a:ext>
                </a:extLst>
              </p:cNvPr>
              <p:cNvCxnSpPr>
                <a:cxnSpLocks/>
                <a:stCxn id="116" idx="0"/>
                <a:endCxn id="115" idx="0"/>
              </p:cNvCxnSpPr>
              <p:nvPr/>
            </p:nvCxnSpPr>
            <p:spPr>
              <a:xfrm flipH="1">
                <a:off x="2287540" y="6382569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836FB161-EFAF-4784-8DA4-775A12B03F4A}"/>
                  </a:ext>
                </a:extLst>
              </p:cNvPr>
              <p:cNvSpPr/>
              <p:nvPr/>
            </p:nvSpPr>
            <p:spPr>
              <a:xfrm rot="5400000">
                <a:off x="2054792" y="626798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69F735C8-B054-449A-84F2-19D4EECBD454}"/>
                  </a:ext>
                </a:extLst>
              </p:cNvPr>
              <p:cNvSpPr/>
              <p:nvPr/>
            </p:nvSpPr>
            <p:spPr>
              <a:xfrm rot="5400000">
                <a:off x="4850543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657FF4D2-8B56-4DC2-94C9-02E4B0C64D43}"/>
                  </a:ext>
                </a:extLst>
              </p:cNvPr>
              <p:cNvSpPr/>
              <p:nvPr/>
            </p:nvSpPr>
            <p:spPr>
              <a:xfrm rot="5400000">
                <a:off x="3451280" y="6267090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A612DC02-2445-475D-9C62-4937793F1791}"/>
                  </a:ext>
                </a:extLst>
              </p:cNvPr>
              <p:cNvSpPr/>
              <p:nvPr/>
            </p:nvSpPr>
            <p:spPr>
              <a:xfrm rot="5400000">
                <a:off x="3919551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503CAEF-51EB-40BA-89C6-FF61F6FDB432}"/>
                  </a:ext>
                </a:extLst>
              </p:cNvPr>
              <p:cNvSpPr/>
              <p:nvPr/>
            </p:nvSpPr>
            <p:spPr>
              <a:xfrm rot="5400000">
                <a:off x="4385047" y="6266195"/>
                <a:ext cx="232748" cy="232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276BDE2-BA76-42C2-921B-D280FCB5E3DA}"/>
                </a:ext>
              </a:extLst>
            </p:cNvPr>
            <p:cNvGrpSpPr/>
            <p:nvPr/>
          </p:nvGrpSpPr>
          <p:grpSpPr>
            <a:xfrm>
              <a:off x="9088000" y="3929183"/>
              <a:ext cx="2795751" cy="606991"/>
              <a:chOff x="2171166" y="6021474"/>
              <a:chExt cx="2795751" cy="750166"/>
            </a:xfrm>
          </p:grpSpPr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9776DC8D-FFAE-40D6-9DFA-1B1318857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66" y="6021474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AFC26421-C12F-4023-8987-3AC4434C9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6662" y="6021474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9ACAB87B-873A-449D-976D-A721A09DD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337" y="6028212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AA7DABF8-9706-4050-969C-CC53BCE53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4833" y="6028212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CE51EBFA-7C58-4820-8C6C-DD480EB08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5925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EF647EFC-0E41-461F-82D7-C034AF85C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1421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9B469893-12C5-435E-8164-DA0D5217E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917" y="6036108"/>
                <a:ext cx="0" cy="7355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F368BE3-7B0B-4BFE-A999-834E4548CF6B}"/>
                </a:ext>
              </a:extLst>
            </p:cNvPr>
            <p:cNvCxnSpPr>
              <a:cxnSpLocks/>
              <a:stCxn id="135" idx="0"/>
              <a:endCxn id="134" idx="0"/>
            </p:cNvCxnSpPr>
            <p:nvPr/>
          </p:nvCxnSpPr>
          <p:spPr>
            <a:xfrm flipH="1">
              <a:off x="9204374" y="4235834"/>
              <a:ext cx="2795751" cy="179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43A265DA-7A06-424F-BCAF-04C2078110DA}"/>
                </a:ext>
              </a:extLst>
            </p:cNvPr>
            <p:cNvSpPr/>
            <p:nvPr/>
          </p:nvSpPr>
          <p:spPr>
            <a:xfrm rot="5400000">
              <a:off x="8971626" y="4121250"/>
              <a:ext cx="232748" cy="2327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A936F1E6-7A90-4599-8C0F-52807082D847}"/>
                </a:ext>
              </a:extLst>
            </p:cNvPr>
            <p:cNvSpPr/>
            <p:nvPr/>
          </p:nvSpPr>
          <p:spPr>
            <a:xfrm rot="5400000">
              <a:off x="11767377" y="4119460"/>
              <a:ext cx="232748" cy="2327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箭头: 下 145">
              <a:extLst>
                <a:ext uri="{FF2B5EF4-FFF2-40B4-BE49-F238E27FC236}">
                  <a16:creationId xmlns:a16="http://schemas.microsoft.com/office/drawing/2014/main" id="{FFA6632C-8D6C-4DDF-AD41-B2E2F48B88E7}"/>
                </a:ext>
              </a:extLst>
            </p:cNvPr>
            <p:cNvSpPr/>
            <p:nvPr/>
          </p:nvSpPr>
          <p:spPr>
            <a:xfrm>
              <a:off x="10303430" y="4616637"/>
              <a:ext cx="353695" cy="21033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2A6B9B02-6648-4082-B4D8-43A62B9BAA40}"/>
                </a:ext>
              </a:extLst>
            </p:cNvPr>
            <p:cNvSpPr/>
            <p:nvPr/>
          </p:nvSpPr>
          <p:spPr>
            <a:xfrm rot="5400000">
              <a:off x="9437122" y="4120355"/>
              <a:ext cx="232748" cy="2327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DFD4D555-B603-4176-B785-F9B0AB7F52C3}"/>
                </a:ext>
              </a:extLst>
            </p:cNvPr>
            <p:cNvSpPr/>
            <p:nvPr/>
          </p:nvSpPr>
          <p:spPr>
            <a:xfrm rot="5400000">
              <a:off x="9902618" y="4120355"/>
              <a:ext cx="232748" cy="2327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AEE83C7-5942-4E46-8A2F-BF5896030BD5}"/>
                </a:ext>
              </a:extLst>
            </p:cNvPr>
            <p:cNvSpPr/>
            <p:nvPr/>
          </p:nvSpPr>
          <p:spPr>
            <a:xfrm rot="5400000">
              <a:off x="10368114" y="4120355"/>
              <a:ext cx="232748" cy="2327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421D7603-7DB4-491C-9D27-05114B587CFA}"/>
                </a:ext>
              </a:extLst>
            </p:cNvPr>
            <p:cNvSpPr/>
            <p:nvPr/>
          </p:nvSpPr>
          <p:spPr>
            <a:xfrm rot="5400000">
              <a:off x="10836385" y="4119460"/>
              <a:ext cx="232748" cy="2327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29C9B80A-2FED-4719-AAFE-52B8123F90DA}"/>
                </a:ext>
              </a:extLst>
            </p:cNvPr>
            <p:cNvSpPr/>
            <p:nvPr/>
          </p:nvSpPr>
          <p:spPr>
            <a:xfrm rot="5400000">
              <a:off x="11301881" y="4119460"/>
              <a:ext cx="232748" cy="2327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FE22312D-E97A-4B74-9BBF-94AAA0047AC6}"/>
                </a:ext>
              </a:extLst>
            </p:cNvPr>
            <p:cNvGrpSpPr/>
            <p:nvPr/>
          </p:nvGrpSpPr>
          <p:grpSpPr>
            <a:xfrm>
              <a:off x="8967416" y="4889961"/>
              <a:ext cx="3028499" cy="606991"/>
              <a:chOff x="8960739" y="4952815"/>
              <a:chExt cx="3028499" cy="606991"/>
            </a:xfrm>
          </p:grpSpPr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F66D1F00-FE9D-4403-B628-D0CD7D5F5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3791" y="5272581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C984EC59-E994-4D91-8471-147A24AE983C}"/>
                  </a:ext>
                </a:extLst>
              </p:cNvPr>
              <p:cNvGrpSpPr/>
              <p:nvPr/>
            </p:nvGrpSpPr>
            <p:grpSpPr>
              <a:xfrm>
                <a:off x="9071544" y="4952815"/>
                <a:ext cx="2795751" cy="606991"/>
                <a:chOff x="2171166" y="6021474"/>
                <a:chExt cx="2795751" cy="750166"/>
              </a:xfrm>
            </p:grpSpPr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34D8FE26-3A0E-4A96-8024-59E703A2C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1166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2E48F744-FE28-473C-8218-F378F9404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6662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7AA55880-F2EA-464E-8A6E-294CFA7D6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9337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D14482AA-5370-4210-85E5-9A2D96D009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833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5B9154AB-7CEC-4AD1-A3E6-934D802F5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5925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9ED982CA-AC6B-4F08-897C-F04456F67D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1421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3F4CD006-3BB3-4C93-A9F3-4C2E4E224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6917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7CAE4D85-E5A3-4A20-B5A9-92360D996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2687" y="5234663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526C5AB8-6568-4683-B0F5-B54F4D47DA82}"/>
                  </a:ext>
                </a:extLst>
              </p:cNvPr>
              <p:cNvSpPr/>
              <p:nvPr/>
            </p:nvSpPr>
            <p:spPr>
              <a:xfrm rot="5400000">
                <a:off x="8960739" y="5139129"/>
                <a:ext cx="232748" cy="23274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E5A3C417-AAC4-4F20-AC29-33EEE44365F7}"/>
                  </a:ext>
                </a:extLst>
              </p:cNvPr>
              <p:cNvSpPr/>
              <p:nvPr/>
            </p:nvSpPr>
            <p:spPr>
              <a:xfrm rot="5400000">
                <a:off x="11756490" y="5137339"/>
                <a:ext cx="232748" cy="23274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D4C04EF4-6D86-4EAD-9871-2F421564F391}"/>
                  </a:ext>
                </a:extLst>
              </p:cNvPr>
              <p:cNvSpPr/>
              <p:nvPr/>
            </p:nvSpPr>
            <p:spPr>
              <a:xfrm rot="5400000">
                <a:off x="9426235" y="5138234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ABDDE911-035E-4162-9598-80AAAB04667B}"/>
                  </a:ext>
                </a:extLst>
              </p:cNvPr>
              <p:cNvSpPr/>
              <p:nvPr/>
            </p:nvSpPr>
            <p:spPr>
              <a:xfrm rot="5400000">
                <a:off x="9891731" y="5138234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1EE6330A-EB50-4D08-8834-8C40426AC202}"/>
                  </a:ext>
                </a:extLst>
              </p:cNvPr>
              <p:cNvSpPr/>
              <p:nvPr/>
            </p:nvSpPr>
            <p:spPr>
              <a:xfrm rot="5400000">
                <a:off x="10357227" y="5138234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0C61D8BB-EA69-4040-84AE-53685E59915A}"/>
                  </a:ext>
                </a:extLst>
              </p:cNvPr>
              <p:cNvSpPr/>
              <p:nvPr/>
            </p:nvSpPr>
            <p:spPr>
              <a:xfrm rot="5400000">
                <a:off x="10825498" y="5137339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A2B9BBA-4B3E-4800-974C-661828B0BBB4}"/>
                  </a:ext>
                </a:extLst>
              </p:cNvPr>
              <p:cNvSpPr/>
              <p:nvPr/>
            </p:nvSpPr>
            <p:spPr>
              <a:xfrm rot="5400000">
                <a:off x="11290994" y="5137339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F4320013-27EC-480A-97E3-0D39A5C4D084}"/>
                </a:ext>
              </a:extLst>
            </p:cNvPr>
            <p:cNvGrpSpPr/>
            <p:nvPr/>
          </p:nvGrpSpPr>
          <p:grpSpPr>
            <a:xfrm>
              <a:off x="8957638" y="5885164"/>
              <a:ext cx="3028499" cy="606991"/>
              <a:chOff x="9124026" y="4081583"/>
              <a:chExt cx="3028499" cy="606991"/>
            </a:xfrm>
          </p:grpSpPr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2219EF88-246F-4E1D-B863-53381F7028D8}"/>
                  </a:ext>
                </a:extLst>
              </p:cNvPr>
              <p:cNvGrpSpPr/>
              <p:nvPr/>
            </p:nvGrpSpPr>
            <p:grpSpPr>
              <a:xfrm>
                <a:off x="9240400" y="4081583"/>
                <a:ext cx="2795751" cy="606991"/>
                <a:chOff x="2171166" y="6021474"/>
                <a:chExt cx="2795751" cy="750166"/>
              </a:xfrm>
            </p:grpSpPr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F24522FB-BEE9-4F4B-9E67-84429C4CF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1166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92C1A699-3F51-4780-8101-4A5130343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6662" y="6021474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FB428B2D-6DE7-432A-87C1-90499B520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9337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65814E5C-A625-47ED-B5C1-431D550E26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833" y="6028212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F5CBA2B8-4E50-4BE8-B58A-DDA95226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5925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17D7BCA2-F570-439C-B465-63FAD9D40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1421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82BBB518-6AF0-4D07-A5B0-4E9C4AB50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6917" y="6036108"/>
                  <a:ext cx="0" cy="7355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20FF3B1B-F900-48DC-B4C0-3FBC28C193B9}"/>
                  </a:ext>
                </a:extLst>
              </p:cNvPr>
              <p:cNvCxnSpPr>
                <a:cxnSpLocks/>
                <a:stCxn id="209" idx="0"/>
                <a:endCxn id="208" idx="0"/>
              </p:cNvCxnSpPr>
              <p:nvPr/>
            </p:nvCxnSpPr>
            <p:spPr>
              <a:xfrm flipH="1">
                <a:off x="9356774" y="4388234"/>
                <a:ext cx="2795751" cy="17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4CD33E0B-CCA9-4CB2-AFA1-8DB26FC5E254}"/>
                  </a:ext>
                </a:extLst>
              </p:cNvPr>
              <p:cNvSpPr/>
              <p:nvPr/>
            </p:nvSpPr>
            <p:spPr>
              <a:xfrm rot="5400000">
                <a:off x="9124026" y="4273650"/>
                <a:ext cx="232748" cy="23274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C983E81D-525B-4457-BB14-14CF6A2B61B2}"/>
                  </a:ext>
                </a:extLst>
              </p:cNvPr>
              <p:cNvSpPr/>
              <p:nvPr/>
            </p:nvSpPr>
            <p:spPr>
              <a:xfrm rot="5400000">
                <a:off x="11919777" y="4271860"/>
                <a:ext cx="232748" cy="23274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DE119877-A7DA-402F-82A4-BFF9EB046921}"/>
                  </a:ext>
                </a:extLst>
              </p:cNvPr>
              <p:cNvSpPr/>
              <p:nvPr/>
            </p:nvSpPr>
            <p:spPr>
              <a:xfrm rot="5400000">
                <a:off x="9589522" y="4272755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52DC56C-BF61-4868-A3D2-998E92A8723F}"/>
                  </a:ext>
                </a:extLst>
              </p:cNvPr>
              <p:cNvSpPr/>
              <p:nvPr/>
            </p:nvSpPr>
            <p:spPr>
              <a:xfrm rot="5400000">
                <a:off x="10055018" y="4272755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3448AAEB-5F8F-44E7-829D-89B2EDECCAF8}"/>
                  </a:ext>
                </a:extLst>
              </p:cNvPr>
              <p:cNvSpPr/>
              <p:nvPr/>
            </p:nvSpPr>
            <p:spPr>
              <a:xfrm rot="5400000">
                <a:off x="10520514" y="4272755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60A0F870-CC16-4401-B65E-F87795981112}"/>
                  </a:ext>
                </a:extLst>
              </p:cNvPr>
              <p:cNvSpPr/>
              <p:nvPr/>
            </p:nvSpPr>
            <p:spPr>
              <a:xfrm rot="5400000">
                <a:off x="10988785" y="4271860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089B02CA-5BBB-47BB-90ED-07B139ACE944}"/>
                  </a:ext>
                </a:extLst>
              </p:cNvPr>
              <p:cNvSpPr/>
              <p:nvPr/>
            </p:nvSpPr>
            <p:spPr>
              <a:xfrm rot="5400000">
                <a:off x="11454281" y="4271860"/>
                <a:ext cx="232748" cy="2327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6" name="箭头: 下 215">
              <a:extLst>
                <a:ext uri="{FF2B5EF4-FFF2-40B4-BE49-F238E27FC236}">
                  <a16:creationId xmlns:a16="http://schemas.microsoft.com/office/drawing/2014/main" id="{2E5DD43C-D5FE-4737-93E6-CB2880C2A80B}"/>
                </a:ext>
              </a:extLst>
            </p:cNvPr>
            <p:cNvSpPr/>
            <p:nvPr/>
          </p:nvSpPr>
          <p:spPr>
            <a:xfrm>
              <a:off x="10303429" y="5594750"/>
              <a:ext cx="353695" cy="21033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730E2AC2-ED51-4D45-97AE-35978AFD82B0}"/>
                    </a:ext>
                  </a:extLst>
                </p:cNvPr>
                <p:cNvSpPr txBox="1"/>
                <p:nvPr/>
              </p:nvSpPr>
              <p:spPr>
                <a:xfrm>
                  <a:off x="8261087" y="3112922"/>
                  <a:ext cx="1288879" cy="426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730E2AC2-ED51-4D45-97AE-35978AFD8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1087" y="3112922"/>
                  <a:ext cx="1288879" cy="426976"/>
                </a:xfrm>
                <a:prstGeom prst="rect">
                  <a:avLst/>
                </a:prstGeom>
                <a:blipFill>
                  <a:blip r:embed="rId5"/>
                  <a:stretch>
                    <a:fillRect t="-72857" r="-6132" b="-8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63F48768-4BB6-4800-B624-A1301BA696E8}"/>
                    </a:ext>
                  </a:extLst>
                </p:cNvPr>
                <p:cNvSpPr/>
                <p:nvPr/>
              </p:nvSpPr>
              <p:spPr>
                <a:xfrm>
                  <a:off x="8289289" y="4047544"/>
                  <a:ext cx="6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63F48768-4BB6-4800-B624-A1301BA696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289" y="4047544"/>
                  <a:ext cx="68948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42A60C83-8EE8-47F6-8A25-4AF928F8E9D5}"/>
                    </a:ext>
                  </a:extLst>
                </p:cNvPr>
                <p:cNvSpPr/>
                <p:nvPr/>
              </p:nvSpPr>
              <p:spPr>
                <a:xfrm>
                  <a:off x="8199385" y="5520114"/>
                  <a:ext cx="10759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42A60C83-8EE8-47F6-8A25-4AF928F8E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85" y="5520114"/>
                  <a:ext cx="1075936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1405718E-1BE3-4CFA-9AEC-60F6B3C096F1}"/>
                </a:ext>
              </a:extLst>
            </p:cNvPr>
            <p:cNvSpPr txBox="1"/>
            <p:nvPr/>
          </p:nvSpPr>
          <p:spPr>
            <a:xfrm>
              <a:off x="10597363" y="45237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收缩</a:t>
              </a: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4A72AEA9-03EE-41C8-B3CA-A8474DDB6099}"/>
                </a:ext>
              </a:extLst>
            </p:cNvPr>
            <p:cNvSpPr txBox="1"/>
            <p:nvPr/>
          </p:nvSpPr>
          <p:spPr>
            <a:xfrm>
              <a:off x="10612219" y="550407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裁剪</a:t>
              </a:r>
            </a:p>
          </p:txBody>
        </p:sp>
      </p:grpSp>
      <p:sp>
        <p:nvSpPr>
          <p:cNvPr id="219" name="文本框 218">
            <a:extLst>
              <a:ext uri="{FF2B5EF4-FFF2-40B4-BE49-F238E27FC236}">
                <a16:creationId xmlns:a16="http://schemas.microsoft.com/office/drawing/2014/main" id="{2702A2AD-0B96-4C98-A55A-D2D76C7C63E3}"/>
              </a:ext>
            </a:extLst>
          </p:cNvPr>
          <p:cNvSpPr txBox="1"/>
          <p:nvPr/>
        </p:nvSpPr>
        <p:spPr>
          <a:xfrm>
            <a:off x="6345665" y="411029"/>
            <a:ext cx="250902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PRL 106, 127202 (2011)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20CEDE4A-9C3C-4EE3-A9BF-6F2827266835}"/>
              </a:ext>
            </a:extLst>
          </p:cNvPr>
          <p:cNvCxnSpPr>
            <a:cxnSpLocks/>
          </p:cNvCxnSpPr>
          <p:nvPr/>
        </p:nvCxnSpPr>
        <p:spPr>
          <a:xfrm>
            <a:off x="4150635" y="3567870"/>
            <a:ext cx="0" cy="3053544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D7727BE3-81BE-42C6-9E87-FAE3C305707B}"/>
              </a:ext>
            </a:extLst>
          </p:cNvPr>
          <p:cNvCxnSpPr>
            <a:cxnSpLocks/>
          </p:cNvCxnSpPr>
          <p:nvPr/>
        </p:nvCxnSpPr>
        <p:spPr>
          <a:xfrm>
            <a:off x="8211993" y="3509563"/>
            <a:ext cx="0" cy="3111204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179CE34-247B-46B4-B1A2-247916EA933C}"/>
              </a:ext>
            </a:extLst>
          </p:cNvPr>
          <p:cNvCxnSpPr>
            <a:cxnSpLocks/>
          </p:cNvCxnSpPr>
          <p:nvPr/>
        </p:nvCxnSpPr>
        <p:spPr>
          <a:xfrm flipV="1">
            <a:off x="3501283" y="2827493"/>
            <a:ext cx="101837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46E39-5317-4013-B42F-7AB1674056EC}"/>
              </a:ext>
            </a:extLst>
          </p:cNvPr>
          <p:cNvGrpSpPr/>
          <p:nvPr/>
        </p:nvGrpSpPr>
        <p:grpSpPr>
          <a:xfrm>
            <a:off x="1523844" y="2235108"/>
            <a:ext cx="1214530" cy="676154"/>
            <a:chOff x="996948" y="4573918"/>
            <a:chExt cx="1214530" cy="1112386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134B265-E14E-435C-B691-33E4B4E0FCE1}"/>
                </a:ext>
              </a:extLst>
            </p:cNvPr>
            <p:cNvCxnSpPr>
              <a:cxnSpLocks/>
            </p:cNvCxnSpPr>
            <p:nvPr/>
          </p:nvCxnSpPr>
          <p:spPr>
            <a:xfrm>
              <a:off x="996948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959FE2-62DD-47EE-8150-DBA5C05EF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0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1700649-011D-44D0-B6A3-36C2964B905B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6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062D107-E8D0-4756-8239-0A0AC2DCE5AE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78" y="4582414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5FDB1AD-F0EB-41FF-ABDD-76042CD425D8}"/>
              </a:ext>
            </a:extLst>
          </p:cNvPr>
          <p:cNvSpPr/>
          <p:nvPr/>
        </p:nvSpPr>
        <p:spPr>
          <a:xfrm>
            <a:off x="1450821" y="2620225"/>
            <a:ext cx="138189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A0684C-3AC3-44C0-AFA2-E42671325643}"/>
                  </a:ext>
                </a:extLst>
              </p:cNvPr>
              <p:cNvSpPr/>
              <p:nvPr/>
            </p:nvSpPr>
            <p:spPr>
              <a:xfrm>
                <a:off x="2804659" y="2505843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A0684C-3AC3-44C0-AFA2-E42671325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59" y="2505843"/>
                <a:ext cx="65594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CBAAD93-24E2-45E7-B4E5-518D4C3DDAC0}"/>
              </a:ext>
            </a:extLst>
          </p:cNvPr>
          <p:cNvCxnSpPr>
            <a:cxnSpLocks/>
          </p:cNvCxnSpPr>
          <p:nvPr/>
        </p:nvCxnSpPr>
        <p:spPr>
          <a:xfrm>
            <a:off x="3612938" y="22351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8AA2DF6-51DA-4F66-97C7-8C18EBBC360F}"/>
              </a:ext>
            </a:extLst>
          </p:cNvPr>
          <p:cNvCxnSpPr>
            <a:cxnSpLocks/>
          </p:cNvCxnSpPr>
          <p:nvPr/>
        </p:nvCxnSpPr>
        <p:spPr>
          <a:xfrm>
            <a:off x="4107740" y="22351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D9DC409-6A58-4BED-A7B6-9F2410FA90BD}"/>
              </a:ext>
            </a:extLst>
          </p:cNvPr>
          <p:cNvCxnSpPr>
            <a:cxnSpLocks/>
          </p:cNvCxnSpPr>
          <p:nvPr/>
        </p:nvCxnSpPr>
        <p:spPr>
          <a:xfrm>
            <a:off x="4502000" y="2235108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D1A59E2-7817-42AD-8D99-AF84892E110A}"/>
              </a:ext>
            </a:extLst>
          </p:cNvPr>
          <p:cNvCxnSpPr>
            <a:cxnSpLocks/>
          </p:cNvCxnSpPr>
          <p:nvPr/>
        </p:nvCxnSpPr>
        <p:spPr>
          <a:xfrm>
            <a:off x="4922718" y="2240272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B69C208-7E34-40F3-B991-E47AE717BE59}"/>
              </a:ext>
            </a:extLst>
          </p:cNvPr>
          <p:cNvSpPr/>
          <p:nvPr/>
        </p:nvSpPr>
        <p:spPr>
          <a:xfrm>
            <a:off x="4022259" y="2620225"/>
            <a:ext cx="994803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3CC563E-4DDE-428E-A16D-8E4424EBF365}"/>
              </a:ext>
            </a:extLst>
          </p:cNvPr>
          <p:cNvSpPr/>
          <p:nvPr/>
        </p:nvSpPr>
        <p:spPr>
          <a:xfrm>
            <a:off x="3418044" y="2625470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DCEEC8F-EE44-4DB4-8009-914CBBA83243}"/>
                  </a:ext>
                </a:extLst>
              </p:cNvPr>
              <p:cNvSpPr/>
              <p:nvPr/>
            </p:nvSpPr>
            <p:spPr>
              <a:xfrm>
                <a:off x="4974698" y="2502608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DCEEC8F-EE44-4DB4-8009-914CBBA83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98" y="2502608"/>
                <a:ext cx="65594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02B73B3-A52F-4180-9C01-CBFF44E1899C}"/>
              </a:ext>
            </a:extLst>
          </p:cNvPr>
          <p:cNvCxnSpPr>
            <a:cxnSpLocks/>
          </p:cNvCxnSpPr>
          <p:nvPr/>
        </p:nvCxnSpPr>
        <p:spPr>
          <a:xfrm flipV="1">
            <a:off x="5658780" y="2825977"/>
            <a:ext cx="148595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1FA8A0C-CC7F-407C-9752-FDE9ED505944}"/>
              </a:ext>
            </a:extLst>
          </p:cNvPr>
          <p:cNvCxnSpPr>
            <a:cxnSpLocks/>
          </p:cNvCxnSpPr>
          <p:nvPr/>
        </p:nvCxnSpPr>
        <p:spPr>
          <a:xfrm>
            <a:off x="5770435" y="22335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E70FF14-A880-4565-8047-D64E57C88569}"/>
              </a:ext>
            </a:extLst>
          </p:cNvPr>
          <p:cNvCxnSpPr>
            <a:cxnSpLocks/>
          </p:cNvCxnSpPr>
          <p:nvPr/>
        </p:nvCxnSpPr>
        <p:spPr>
          <a:xfrm>
            <a:off x="6401758" y="22335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06B5E9F-8D89-421D-93F2-BE56802703F7}"/>
              </a:ext>
            </a:extLst>
          </p:cNvPr>
          <p:cNvCxnSpPr>
            <a:cxnSpLocks/>
          </p:cNvCxnSpPr>
          <p:nvPr/>
        </p:nvCxnSpPr>
        <p:spPr>
          <a:xfrm>
            <a:off x="6878572" y="22335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E04AC0-8C4E-4CE8-80DA-0D4B5DD9C397}"/>
              </a:ext>
            </a:extLst>
          </p:cNvPr>
          <p:cNvCxnSpPr>
            <a:cxnSpLocks/>
          </p:cNvCxnSpPr>
          <p:nvPr/>
        </p:nvCxnSpPr>
        <p:spPr>
          <a:xfrm>
            <a:off x="7299290" y="2238755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9657F14-6E8E-4FB9-8253-C1CC0DF0E3C0}"/>
              </a:ext>
            </a:extLst>
          </p:cNvPr>
          <p:cNvSpPr/>
          <p:nvPr/>
        </p:nvSpPr>
        <p:spPr>
          <a:xfrm>
            <a:off x="6809946" y="2618708"/>
            <a:ext cx="5836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A6BC99E-7DCA-42BE-A6C1-C87DF6F3E47D}"/>
              </a:ext>
            </a:extLst>
          </p:cNvPr>
          <p:cNvSpPr/>
          <p:nvPr/>
        </p:nvSpPr>
        <p:spPr>
          <a:xfrm>
            <a:off x="5575541" y="2623953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1CB3B2A-52E8-4E2E-B174-B7DA61F5809E}"/>
              </a:ext>
            </a:extLst>
          </p:cNvPr>
          <p:cNvSpPr/>
          <p:nvPr/>
        </p:nvSpPr>
        <p:spPr>
          <a:xfrm>
            <a:off x="6228320" y="2615530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8B02A02-D774-45AC-B649-872A247C58F4}"/>
                  </a:ext>
                </a:extLst>
              </p:cNvPr>
              <p:cNvSpPr/>
              <p:nvPr/>
            </p:nvSpPr>
            <p:spPr>
              <a:xfrm>
                <a:off x="7364377" y="2501148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8B02A02-D774-45AC-B649-872A247C5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377" y="2501148"/>
                <a:ext cx="65594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E3D72B1-02E3-4EFB-970A-D4A8E00C5F2D}"/>
              </a:ext>
            </a:extLst>
          </p:cNvPr>
          <p:cNvCxnSpPr>
            <a:cxnSpLocks/>
          </p:cNvCxnSpPr>
          <p:nvPr/>
        </p:nvCxnSpPr>
        <p:spPr>
          <a:xfrm flipV="1">
            <a:off x="8012814" y="2831223"/>
            <a:ext cx="200248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2C44B16-1058-436E-A203-046C727C43B9}"/>
              </a:ext>
            </a:extLst>
          </p:cNvPr>
          <p:cNvCxnSpPr>
            <a:cxnSpLocks/>
          </p:cNvCxnSpPr>
          <p:nvPr/>
        </p:nvCxnSpPr>
        <p:spPr>
          <a:xfrm>
            <a:off x="8124469" y="2238836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D9B760D9-6241-47D1-8441-DE36ED0E873D}"/>
              </a:ext>
            </a:extLst>
          </p:cNvPr>
          <p:cNvCxnSpPr>
            <a:cxnSpLocks/>
          </p:cNvCxnSpPr>
          <p:nvPr/>
        </p:nvCxnSpPr>
        <p:spPr>
          <a:xfrm>
            <a:off x="8755792" y="2238836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59B298B-B603-4323-880A-C0A40652C2DB}"/>
              </a:ext>
            </a:extLst>
          </p:cNvPr>
          <p:cNvCxnSpPr>
            <a:cxnSpLocks/>
          </p:cNvCxnSpPr>
          <p:nvPr/>
        </p:nvCxnSpPr>
        <p:spPr>
          <a:xfrm>
            <a:off x="9412052" y="2240272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96BD8C8D-2AA3-4909-A055-733CB6A253EF}"/>
              </a:ext>
            </a:extLst>
          </p:cNvPr>
          <p:cNvCxnSpPr>
            <a:cxnSpLocks/>
          </p:cNvCxnSpPr>
          <p:nvPr/>
        </p:nvCxnSpPr>
        <p:spPr>
          <a:xfrm>
            <a:off x="10098285" y="223359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5E313751-E52D-4409-B0B9-C8B7C92DBE7B}"/>
              </a:ext>
            </a:extLst>
          </p:cNvPr>
          <p:cNvSpPr/>
          <p:nvPr/>
        </p:nvSpPr>
        <p:spPr>
          <a:xfrm>
            <a:off x="7929575" y="2629198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17AA3B9F-1F2E-4371-80E5-1826ED85D301}"/>
              </a:ext>
            </a:extLst>
          </p:cNvPr>
          <p:cNvSpPr/>
          <p:nvPr/>
        </p:nvSpPr>
        <p:spPr>
          <a:xfrm>
            <a:off x="8582354" y="2620775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63C42F90-62A9-407D-A57B-6E671A086B3A}"/>
              </a:ext>
            </a:extLst>
          </p:cNvPr>
          <p:cNvSpPr/>
          <p:nvPr/>
        </p:nvSpPr>
        <p:spPr>
          <a:xfrm>
            <a:off x="9248583" y="2615528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7ACD32B-2C9D-4CDD-AD8A-70A1A5672B70}"/>
              </a:ext>
            </a:extLst>
          </p:cNvPr>
          <p:cNvSpPr/>
          <p:nvPr/>
        </p:nvSpPr>
        <p:spPr>
          <a:xfrm>
            <a:off x="9906241" y="2634886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0839D8D5-2D0F-43BB-879A-2F8FE2510CD5}"/>
              </a:ext>
            </a:extLst>
          </p:cNvPr>
          <p:cNvCxnSpPr>
            <a:cxnSpLocks/>
          </p:cNvCxnSpPr>
          <p:nvPr/>
        </p:nvCxnSpPr>
        <p:spPr>
          <a:xfrm>
            <a:off x="8124469" y="2480733"/>
            <a:ext cx="0" cy="3864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BBE6BF9-28BD-4DD6-B119-5044623641FC}"/>
              </a:ext>
            </a:extLst>
          </p:cNvPr>
          <p:cNvCxnSpPr>
            <a:cxnSpLocks/>
          </p:cNvCxnSpPr>
          <p:nvPr/>
        </p:nvCxnSpPr>
        <p:spPr>
          <a:xfrm>
            <a:off x="8755792" y="2440515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0CC2909-168D-4760-BDE5-7EE461D7280A}"/>
              </a:ext>
            </a:extLst>
          </p:cNvPr>
          <p:cNvCxnSpPr>
            <a:cxnSpLocks/>
          </p:cNvCxnSpPr>
          <p:nvPr/>
        </p:nvCxnSpPr>
        <p:spPr>
          <a:xfrm>
            <a:off x="9412052" y="2440515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B36D92C-EC62-4FEE-86FB-082890C6F67F}"/>
              </a:ext>
            </a:extLst>
          </p:cNvPr>
          <p:cNvCxnSpPr>
            <a:cxnSpLocks/>
          </p:cNvCxnSpPr>
          <p:nvPr/>
        </p:nvCxnSpPr>
        <p:spPr>
          <a:xfrm>
            <a:off x="8426450" y="2833425"/>
            <a:ext cx="628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F5F6C02-2502-40E1-8DF9-E0B1DE39F7E4}"/>
              </a:ext>
            </a:extLst>
          </p:cNvPr>
          <p:cNvCxnSpPr>
            <a:cxnSpLocks/>
          </p:cNvCxnSpPr>
          <p:nvPr/>
        </p:nvCxnSpPr>
        <p:spPr>
          <a:xfrm>
            <a:off x="9099550" y="2833425"/>
            <a:ext cx="5654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D0A0BA92-2609-4644-8B38-38547967EE83}"/>
              </a:ext>
            </a:extLst>
          </p:cNvPr>
          <p:cNvCxnSpPr>
            <a:cxnSpLocks/>
          </p:cNvCxnSpPr>
          <p:nvPr/>
        </p:nvCxnSpPr>
        <p:spPr>
          <a:xfrm>
            <a:off x="9749367" y="2833425"/>
            <a:ext cx="607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CC5823F-0F15-4CA9-B234-34DD6FCBA95E}"/>
              </a:ext>
            </a:extLst>
          </p:cNvPr>
          <p:cNvCxnSpPr>
            <a:cxnSpLocks/>
          </p:cNvCxnSpPr>
          <p:nvPr/>
        </p:nvCxnSpPr>
        <p:spPr>
          <a:xfrm>
            <a:off x="6068483" y="2825977"/>
            <a:ext cx="6501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71434D0-7D08-4BAD-BF49-EA843EF1771C}"/>
              </a:ext>
            </a:extLst>
          </p:cNvPr>
          <p:cNvCxnSpPr>
            <a:cxnSpLocks/>
          </p:cNvCxnSpPr>
          <p:nvPr/>
        </p:nvCxnSpPr>
        <p:spPr>
          <a:xfrm>
            <a:off x="6695018" y="2825977"/>
            <a:ext cx="6072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B9176F8-0BC6-4C19-8D8D-8D40B6A0F686}"/>
              </a:ext>
            </a:extLst>
          </p:cNvPr>
          <p:cNvCxnSpPr>
            <a:cxnSpLocks/>
          </p:cNvCxnSpPr>
          <p:nvPr/>
        </p:nvCxnSpPr>
        <p:spPr>
          <a:xfrm>
            <a:off x="3881968" y="2830211"/>
            <a:ext cx="7222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D50173A-0D17-49B8-B5FC-2760472EC29C}"/>
              </a:ext>
            </a:extLst>
          </p:cNvPr>
          <p:cNvGrpSpPr/>
          <p:nvPr/>
        </p:nvGrpSpPr>
        <p:grpSpPr>
          <a:xfrm>
            <a:off x="5776572" y="2443166"/>
            <a:ext cx="625186" cy="78858"/>
            <a:chOff x="8492769" y="5584696"/>
            <a:chExt cx="625186" cy="78858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753CF39F-F393-49BC-9553-9009F4CCCE07}"/>
                </a:ext>
              </a:extLst>
            </p:cNvPr>
            <p:cNvCxnSpPr>
              <a:cxnSpLocks/>
            </p:cNvCxnSpPr>
            <p:nvPr/>
          </p:nvCxnSpPr>
          <p:spPr>
            <a:xfrm>
              <a:off x="8492769" y="5617633"/>
              <a:ext cx="0" cy="3864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08F963C5-0FEF-41D7-B8C2-F20ACBA7DE9C}"/>
                </a:ext>
              </a:extLst>
            </p:cNvPr>
            <p:cNvCxnSpPr>
              <a:cxnSpLocks/>
            </p:cNvCxnSpPr>
            <p:nvPr/>
          </p:nvCxnSpPr>
          <p:spPr>
            <a:xfrm>
              <a:off x="9117955" y="5584696"/>
              <a:ext cx="0" cy="7885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400468A2-754F-4C57-AA9B-85830BD73600}"/>
              </a:ext>
            </a:extLst>
          </p:cNvPr>
          <p:cNvCxnSpPr>
            <a:cxnSpLocks/>
          </p:cNvCxnSpPr>
          <p:nvPr/>
        </p:nvCxnSpPr>
        <p:spPr>
          <a:xfrm>
            <a:off x="3614322" y="2423750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3BE2CAE-A33B-40C4-BC84-2BC5CC234CD4}"/>
              </a:ext>
            </a:extLst>
          </p:cNvPr>
          <p:cNvGrpSpPr/>
          <p:nvPr/>
        </p:nvGrpSpPr>
        <p:grpSpPr>
          <a:xfrm>
            <a:off x="1551275" y="3749356"/>
            <a:ext cx="1214530" cy="676154"/>
            <a:chOff x="996948" y="4573918"/>
            <a:chExt cx="1214530" cy="1112386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1B70C89-E76B-4678-BDD3-FD92BA80C751}"/>
                </a:ext>
              </a:extLst>
            </p:cNvPr>
            <p:cNvCxnSpPr>
              <a:cxnSpLocks/>
            </p:cNvCxnSpPr>
            <p:nvPr/>
          </p:nvCxnSpPr>
          <p:spPr>
            <a:xfrm>
              <a:off x="996948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BE4F129-9063-4719-9471-59A5E3CF16DD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0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CD3CDD3-F9A2-412E-97C5-19AF8B280079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6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32291F17-BCB8-49A9-AE56-36D43D81D76F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78" y="4582414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385FBD7E-143D-4B46-9656-8D088149ADDA}"/>
              </a:ext>
            </a:extLst>
          </p:cNvPr>
          <p:cNvSpPr/>
          <p:nvPr/>
        </p:nvSpPr>
        <p:spPr>
          <a:xfrm>
            <a:off x="1478252" y="4134473"/>
            <a:ext cx="138189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25884B08-46FB-4CA1-87F7-A8D9B342D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49397"/>
              </p:ext>
            </p:extLst>
          </p:nvPr>
        </p:nvGraphicFramePr>
        <p:xfrm>
          <a:off x="2048165" y="4250562"/>
          <a:ext cx="365051" cy="23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6" imgW="139680" imgH="164880" progId="Equation.DSMT4">
                  <p:embed/>
                </p:oleObj>
              </mc:Choice>
              <mc:Fallback>
                <p:oleObj name="Equation" r:id="rId6" imgW="139680" imgH="1648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ABF1E20-13E7-4125-9E55-8ACE4A66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8165" y="4250562"/>
                        <a:ext cx="365051" cy="23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extLst>
              <a:ext uri="{FF2B5EF4-FFF2-40B4-BE49-F238E27FC236}">
                <a16:creationId xmlns:a16="http://schemas.microsoft.com/office/drawing/2014/main" id="{9D512DD3-5123-46C7-BCA1-6E0443431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033093"/>
              </p:ext>
            </p:extLst>
          </p:nvPr>
        </p:nvGraphicFramePr>
        <p:xfrm>
          <a:off x="1340942" y="3743596"/>
          <a:ext cx="164741" cy="28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8" imgW="88560" imgH="164880" progId="Equation.DSMT4">
                  <p:embed/>
                </p:oleObj>
              </mc:Choice>
              <mc:Fallback>
                <p:oleObj name="Equation" r:id="rId8" imgW="88560" imgH="1648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1DB6E218-E5CD-4657-9936-3FD54E2FF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40942" y="3743596"/>
                        <a:ext cx="164741" cy="285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对象 92">
            <a:extLst>
              <a:ext uri="{FF2B5EF4-FFF2-40B4-BE49-F238E27FC236}">
                <a16:creationId xmlns:a16="http://schemas.microsoft.com/office/drawing/2014/main" id="{FC4532BB-2AEB-4498-B228-FB9A01D5D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555472"/>
              </p:ext>
            </p:extLst>
          </p:nvPr>
        </p:nvGraphicFramePr>
        <p:xfrm>
          <a:off x="1751437" y="3743252"/>
          <a:ext cx="190493" cy="285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10" imgW="126720" imgH="190440" progId="Equation.DSMT4">
                  <p:embed/>
                </p:oleObj>
              </mc:Choice>
              <mc:Fallback>
                <p:oleObj name="Equation" r:id="rId10" imgW="126720" imgH="1904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CC650441-EA06-4F21-ADBD-6449F387C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1437" y="3743252"/>
                        <a:ext cx="190493" cy="285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D3CCED84-1B8F-4978-AAD9-11776A5A6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749346"/>
              </p:ext>
            </p:extLst>
          </p:nvPr>
        </p:nvGraphicFramePr>
        <p:xfrm>
          <a:off x="2565003" y="3738702"/>
          <a:ext cx="142869" cy="2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12" imgW="88560" imgH="177480" progId="Equation.DSMT4">
                  <p:embed/>
                </p:oleObj>
              </mc:Choice>
              <mc:Fallback>
                <p:oleObj name="Equation" r:id="rId12" imgW="88560" imgH="177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1C54E5D0-A5AD-4127-BCDC-4D7015E64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65003" y="3738702"/>
                        <a:ext cx="142869" cy="28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2185CC05-4EA8-431A-BA02-74763454C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832458"/>
              </p:ext>
            </p:extLst>
          </p:nvPr>
        </p:nvGraphicFramePr>
        <p:xfrm>
          <a:off x="2116541" y="3738702"/>
          <a:ext cx="204099" cy="2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14" imgW="126720" imgH="177480" progId="Equation.DSMT4">
                  <p:embed/>
                </p:oleObj>
              </mc:Choice>
              <mc:Fallback>
                <p:oleObj name="Equation" r:id="rId14" imgW="12672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EA4543C-8537-4EFE-A1D6-BDCCE6D62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6541" y="3738702"/>
                        <a:ext cx="204099" cy="28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CD5532-6A4E-4309-85B4-C863B8E4671D}"/>
              </a:ext>
            </a:extLst>
          </p:cNvPr>
          <p:cNvCxnSpPr/>
          <p:nvPr/>
        </p:nvCxnSpPr>
        <p:spPr>
          <a:xfrm>
            <a:off x="2962275" y="4343400"/>
            <a:ext cx="539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1D83277-A5C8-490F-9C07-A26093F018F4}"/>
              </a:ext>
            </a:extLst>
          </p:cNvPr>
          <p:cNvGrpSpPr/>
          <p:nvPr/>
        </p:nvGrpSpPr>
        <p:grpSpPr>
          <a:xfrm>
            <a:off x="4046602" y="3773295"/>
            <a:ext cx="793812" cy="670990"/>
            <a:chOff x="996948" y="4573918"/>
            <a:chExt cx="793812" cy="1103890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CBCF0170-7DBC-4ACE-A967-AB066EAC535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48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66796856-542B-44AD-A91A-42AA912CDEBB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60" y="4573918"/>
              <a:ext cx="0" cy="110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92CD695-7A89-4969-90DB-8925958E90B1}"/>
              </a:ext>
            </a:extLst>
          </p:cNvPr>
          <p:cNvSpPr/>
          <p:nvPr/>
        </p:nvSpPr>
        <p:spPr>
          <a:xfrm>
            <a:off x="3743858" y="4149747"/>
            <a:ext cx="138189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6" name="对象 105">
            <a:extLst>
              <a:ext uri="{FF2B5EF4-FFF2-40B4-BE49-F238E27FC236}">
                <a16:creationId xmlns:a16="http://schemas.microsoft.com/office/drawing/2014/main" id="{2194DDF9-3519-47DC-B76E-8B47A5F0B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77775"/>
              </p:ext>
            </p:extLst>
          </p:nvPr>
        </p:nvGraphicFramePr>
        <p:xfrm>
          <a:off x="4313771" y="4265836"/>
          <a:ext cx="365051" cy="23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16" imgW="139680" imgH="164880" progId="Equation.DSMT4">
                  <p:embed/>
                </p:oleObj>
              </mc:Choice>
              <mc:Fallback>
                <p:oleObj name="Equation" r:id="rId16" imgW="139680" imgH="1648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ABF1E20-13E7-4125-9E55-8ACE4A66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3771" y="4265836"/>
                        <a:ext cx="365051" cy="23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>
            <a:extLst>
              <a:ext uri="{FF2B5EF4-FFF2-40B4-BE49-F238E27FC236}">
                <a16:creationId xmlns:a16="http://schemas.microsoft.com/office/drawing/2014/main" id="{AC9DB331-D452-48D6-A55B-48D43A0B2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91844"/>
              </p:ext>
            </p:extLst>
          </p:nvPr>
        </p:nvGraphicFramePr>
        <p:xfrm>
          <a:off x="3748894" y="3759139"/>
          <a:ext cx="164741" cy="28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17" imgW="88560" imgH="164880" progId="Equation.DSMT4">
                  <p:embed/>
                </p:oleObj>
              </mc:Choice>
              <mc:Fallback>
                <p:oleObj name="Equation" r:id="rId17" imgW="88560" imgH="1648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1DB6E218-E5CD-4657-9936-3FD54E2FF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48894" y="3759139"/>
                        <a:ext cx="164741" cy="285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对象 111">
            <a:extLst>
              <a:ext uri="{FF2B5EF4-FFF2-40B4-BE49-F238E27FC236}">
                <a16:creationId xmlns:a16="http://schemas.microsoft.com/office/drawing/2014/main" id="{9889CFAA-7509-41E8-B5D6-27DBA4767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767546"/>
              </p:ext>
            </p:extLst>
          </p:nvPr>
        </p:nvGraphicFramePr>
        <p:xfrm>
          <a:off x="4863676" y="3677576"/>
          <a:ext cx="573087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18" imgW="355320" imgH="253800" progId="Equation.DSMT4">
                  <p:embed/>
                </p:oleObj>
              </mc:Choice>
              <mc:Fallback>
                <p:oleObj name="Equation" r:id="rId18" imgW="355320" imgH="2538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EA4543C-8537-4EFE-A1D6-BDCCE6D62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63676" y="3677576"/>
                        <a:ext cx="573087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F94A071-D0D9-4438-BC78-879B4C8142A8}"/>
                  </a:ext>
                </a:extLst>
              </p:cNvPr>
              <p:cNvSpPr/>
              <p:nvPr/>
            </p:nvSpPr>
            <p:spPr>
              <a:xfrm>
                <a:off x="5194855" y="4060486"/>
                <a:ext cx="6559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F94A071-D0D9-4438-BC78-879B4C814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855" y="4060486"/>
                <a:ext cx="655949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15751E8-B690-4612-83E5-9D47F8EAA6ED}"/>
              </a:ext>
            </a:extLst>
          </p:cNvPr>
          <p:cNvCxnSpPr>
            <a:cxnSpLocks/>
          </p:cNvCxnSpPr>
          <p:nvPr/>
        </p:nvCxnSpPr>
        <p:spPr>
          <a:xfrm flipV="1">
            <a:off x="6043688" y="4353626"/>
            <a:ext cx="101837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A96B4165-8FFF-4E67-8AB2-FD43C3613473}"/>
              </a:ext>
            </a:extLst>
          </p:cNvPr>
          <p:cNvCxnSpPr>
            <a:cxnSpLocks/>
          </p:cNvCxnSpPr>
          <p:nvPr/>
        </p:nvCxnSpPr>
        <p:spPr>
          <a:xfrm>
            <a:off x="6155343" y="376124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185E60C7-87FA-43BA-80D1-FC3253851047}"/>
              </a:ext>
            </a:extLst>
          </p:cNvPr>
          <p:cNvCxnSpPr>
            <a:cxnSpLocks/>
          </p:cNvCxnSpPr>
          <p:nvPr/>
        </p:nvCxnSpPr>
        <p:spPr>
          <a:xfrm>
            <a:off x="6650145" y="376124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0A9BFFC9-8F7F-4432-B347-BC0ED4F765A2}"/>
              </a:ext>
            </a:extLst>
          </p:cNvPr>
          <p:cNvCxnSpPr>
            <a:cxnSpLocks/>
          </p:cNvCxnSpPr>
          <p:nvPr/>
        </p:nvCxnSpPr>
        <p:spPr>
          <a:xfrm>
            <a:off x="7044405" y="3761241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DFABF540-82EB-4807-9F40-84B3FDE28761}"/>
              </a:ext>
            </a:extLst>
          </p:cNvPr>
          <p:cNvCxnSpPr>
            <a:cxnSpLocks/>
          </p:cNvCxnSpPr>
          <p:nvPr/>
        </p:nvCxnSpPr>
        <p:spPr>
          <a:xfrm>
            <a:off x="7465123" y="3766405"/>
            <a:ext cx="0" cy="6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7FC82791-2A8B-4EF8-AA7E-1104C925ABE9}"/>
              </a:ext>
            </a:extLst>
          </p:cNvPr>
          <p:cNvSpPr/>
          <p:nvPr/>
        </p:nvSpPr>
        <p:spPr>
          <a:xfrm>
            <a:off x="6564664" y="4146358"/>
            <a:ext cx="994803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39D16B32-4FB6-4EDC-B447-1CAD59146670}"/>
              </a:ext>
            </a:extLst>
          </p:cNvPr>
          <p:cNvSpPr/>
          <p:nvPr/>
        </p:nvSpPr>
        <p:spPr>
          <a:xfrm>
            <a:off x="5960449" y="4151603"/>
            <a:ext cx="384088" cy="417569"/>
          </a:xfrm>
          <a:prstGeom prst="roundRect">
            <a:avLst/>
          </a:prstGeom>
          <a:solidFill>
            <a:srgbClr val="53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B32F5A50-369E-46F4-A7BD-E50C056ADD9B}"/>
              </a:ext>
            </a:extLst>
          </p:cNvPr>
          <p:cNvCxnSpPr>
            <a:cxnSpLocks/>
          </p:cNvCxnSpPr>
          <p:nvPr/>
        </p:nvCxnSpPr>
        <p:spPr>
          <a:xfrm>
            <a:off x="6424373" y="4356344"/>
            <a:ext cx="7222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C251C73F-A9E3-4DE7-B1C4-CB0BB19F2CB7}"/>
              </a:ext>
            </a:extLst>
          </p:cNvPr>
          <p:cNvCxnSpPr>
            <a:cxnSpLocks/>
          </p:cNvCxnSpPr>
          <p:nvPr/>
        </p:nvCxnSpPr>
        <p:spPr>
          <a:xfrm>
            <a:off x="6156727" y="3949883"/>
            <a:ext cx="0" cy="7885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对象 132">
            <a:extLst>
              <a:ext uri="{FF2B5EF4-FFF2-40B4-BE49-F238E27FC236}">
                <a16:creationId xmlns:a16="http://schemas.microsoft.com/office/drawing/2014/main" id="{DC9C4832-E898-4440-8151-5C7661229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258183"/>
              </p:ext>
            </p:extLst>
          </p:nvPr>
        </p:nvGraphicFramePr>
        <p:xfrm>
          <a:off x="6052648" y="4248231"/>
          <a:ext cx="215212" cy="23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21" imgW="164880" imgH="177480" progId="Equation.DSMT4">
                  <p:embed/>
                </p:oleObj>
              </mc:Choice>
              <mc:Fallback>
                <p:oleObj name="Equation" r:id="rId21" imgW="16488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2ABD0AB-E29C-49AC-8742-AE894FE39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52648" y="4248231"/>
                        <a:ext cx="215212" cy="231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对象 133">
            <a:extLst>
              <a:ext uri="{FF2B5EF4-FFF2-40B4-BE49-F238E27FC236}">
                <a16:creationId xmlns:a16="http://schemas.microsoft.com/office/drawing/2014/main" id="{2ED5E809-C524-4A49-BE07-CEE550BFB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053887"/>
              </p:ext>
            </p:extLst>
          </p:nvPr>
        </p:nvGraphicFramePr>
        <p:xfrm>
          <a:off x="6862330" y="4224111"/>
          <a:ext cx="415816" cy="25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E903F47A-DFFC-4E44-8B0D-1AE6F3C4A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862330" y="4224111"/>
                        <a:ext cx="415816" cy="25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46D9FE1B-9D70-4157-A353-42C2DEAFD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441204"/>
              </p:ext>
            </p:extLst>
          </p:nvPr>
        </p:nvGraphicFramePr>
        <p:xfrm>
          <a:off x="5916955" y="3762219"/>
          <a:ext cx="165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25" imgW="164892" imgH="285130" progId="Equation.DSMT4">
                  <p:embed/>
                </p:oleObj>
              </mc:Choice>
              <mc:Fallback>
                <p:oleObj name="Equation" r:id="rId25" imgW="164892" imgH="28513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A71B36DF-23BD-4258-9CB5-2EF7B1F27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916955" y="3762219"/>
                        <a:ext cx="165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EC7BCACD-6AEE-45A2-8D62-853396E0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880736"/>
              </p:ext>
            </p:extLst>
          </p:nvPr>
        </p:nvGraphicFramePr>
        <p:xfrm>
          <a:off x="6457138" y="3755137"/>
          <a:ext cx="190493" cy="285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27" imgW="126720" imgH="190440" progId="Equation.DSMT4">
                  <p:embed/>
                </p:oleObj>
              </mc:Choice>
              <mc:Fallback>
                <p:oleObj name="Equation" r:id="rId27" imgW="126720" imgH="190440" progId="Equation.DSMT4">
                  <p:embed/>
                  <p:pic>
                    <p:nvPicPr>
                      <p:cNvPr id="115" name="对象 114">
                        <a:extLst>
                          <a:ext uri="{FF2B5EF4-FFF2-40B4-BE49-F238E27FC236}">
                            <a16:creationId xmlns:a16="http://schemas.microsoft.com/office/drawing/2014/main" id="{CC0716E5-7F2E-4B32-8C4D-D15D577AB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57138" y="3755137"/>
                        <a:ext cx="190493" cy="285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对象 136">
            <a:extLst>
              <a:ext uri="{FF2B5EF4-FFF2-40B4-BE49-F238E27FC236}">
                <a16:creationId xmlns:a16="http://schemas.microsoft.com/office/drawing/2014/main" id="{72514899-AAEF-4CB3-81BC-69A5A7056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226461"/>
              </p:ext>
            </p:extLst>
          </p:nvPr>
        </p:nvGraphicFramePr>
        <p:xfrm>
          <a:off x="7270704" y="3750587"/>
          <a:ext cx="142869" cy="2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28" imgW="88560" imgH="177480" progId="Equation.DSMT4">
                  <p:embed/>
                </p:oleObj>
              </mc:Choice>
              <mc:Fallback>
                <p:oleObj name="Equation" r:id="rId28" imgW="88560" imgH="177480" progId="Equation.DSMT4">
                  <p:embed/>
                  <p:pic>
                    <p:nvPicPr>
                      <p:cNvPr id="116" name="对象 115">
                        <a:extLst>
                          <a:ext uri="{FF2B5EF4-FFF2-40B4-BE49-F238E27FC236}">
                            <a16:creationId xmlns:a16="http://schemas.microsoft.com/office/drawing/2014/main" id="{06CE5F1C-D5AF-473B-A6BB-4E5B7D420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70704" y="3750587"/>
                        <a:ext cx="142869" cy="28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对象 137">
            <a:extLst>
              <a:ext uri="{FF2B5EF4-FFF2-40B4-BE49-F238E27FC236}">
                <a16:creationId xmlns:a16="http://schemas.microsoft.com/office/drawing/2014/main" id="{96C48FDB-F4B0-4247-93B6-2DD3CF2471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59790"/>
              </p:ext>
            </p:extLst>
          </p:nvPr>
        </p:nvGraphicFramePr>
        <p:xfrm>
          <a:off x="6822242" y="3750587"/>
          <a:ext cx="204099" cy="2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29" imgW="126720" imgH="177480" progId="Equation.DSMT4">
                  <p:embed/>
                </p:oleObj>
              </mc:Choice>
              <mc:Fallback>
                <p:oleObj name="Equation" r:id="rId29" imgW="126720" imgH="177480" progId="Equation.DSMT4">
                  <p:embed/>
                  <p:pic>
                    <p:nvPicPr>
                      <p:cNvPr id="118" name="对象 117">
                        <a:extLst>
                          <a:ext uri="{FF2B5EF4-FFF2-40B4-BE49-F238E27FC236}">
                            <a16:creationId xmlns:a16="http://schemas.microsoft.com/office/drawing/2014/main" id="{8B0C223E-239A-4B77-88DA-7630F1E838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22242" y="3750587"/>
                        <a:ext cx="204099" cy="28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10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C489663-A121-476E-BB8E-7810EE4C4D64}"/>
              </a:ext>
            </a:extLst>
          </p:cNvPr>
          <p:cNvSpPr txBox="1"/>
          <p:nvPr/>
        </p:nvSpPr>
        <p:spPr>
          <a:xfrm>
            <a:off x="757237" y="446747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 Tensor-train</a:t>
            </a:r>
            <a:r>
              <a:rPr lang="zh-CN" altLang="en-US" sz="3200" dirty="0"/>
              <a:t>分解：</a:t>
            </a:r>
            <a:r>
              <a:rPr lang="en-US" altLang="zh-CN" sz="3200" dirty="0"/>
              <a:t>TT</a:t>
            </a:r>
            <a:r>
              <a:rPr lang="zh-CN" altLang="en-US" sz="3200" dirty="0"/>
              <a:t>秩与低秩近似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/>
              <p:nvPr/>
            </p:nvSpPr>
            <p:spPr>
              <a:xfrm>
                <a:off x="923925" y="1253948"/>
                <a:ext cx="10325100" cy="4143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TT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秩</a:t>
                </a:r>
                <a:r>
                  <a:rPr lang="zh-CN" altLang="en-US" sz="2400" dirty="0"/>
                  <a:t>：在不引入误差得情况下对给定张量进行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分解，存在得极小的辅助指标的维数，构成该张量的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秩。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N</a:t>
                </a:r>
                <a:r>
                  <a:rPr lang="zh-CN" altLang="en-US" sz="2400" dirty="0"/>
                  <a:t>阶张量的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秩为</a:t>
                </a:r>
                <a:r>
                  <a:rPr lang="en-US" altLang="zh-CN" sz="2400" dirty="0"/>
                  <a:t>(N-1)</a:t>
                </a:r>
                <a:r>
                  <a:rPr lang="zh-CN" altLang="en-US" sz="2400" dirty="0"/>
                  <a:t>维数列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最优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低秩近似</a:t>
                </a:r>
                <a:r>
                  <a:rPr lang="zh-CN" altLang="en-US" sz="2400" dirty="0"/>
                  <a:t>：给定张量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，进行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分解使得</a:t>
                </a:r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dim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func>
                  </m:oMath>
                </a14:m>
                <a:br>
                  <a:rPr lang="en-US" altLang="zh-CN" sz="2400" dirty="0"/>
                </a:b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24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的最优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低秩近似</a:t>
                </a:r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辅助指标维数的上限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被称为</a:t>
                </a:r>
                <a:r>
                  <a:rPr lang="zh-CN" altLang="en-US" sz="2400" b="1" dirty="0"/>
                  <a:t>截断维数或裁剪维数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359A92-EEFD-459D-A15C-621771C22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253948"/>
                <a:ext cx="10325100" cy="4143314"/>
              </a:xfrm>
              <a:prstGeom prst="rect">
                <a:avLst/>
              </a:prstGeom>
              <a:blipFill>
                <a:blip r:embed="rId2"/>
                <a:stretch>
                  <a:fillRect l="-827" t="-1031" r="-945" b="-2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A60D9F-E992-41EF-855D-9D4713ED6AE7}"/>
                  </a:ext>
                </a:extLst>
              </p:cNvPr>
              <p:cNvSpPr/>
              <p:nvPr/>
            </p:nvSpPr>
            <p:spPr>
              <a:xfrm>
                <a:off x="6086475" y="5604052"/>
                <a:ext cx="5914627" cy="108747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zh-CN" altLang="en-US" sz="1900" b="1" dirty="0"/>
                  <a:t>练习</a:t>
                </a:r>
                <a:r>
                  <a:rPr lang="zh-CN" altLang="en-US" sz="1900" dirty="0"/>
                  <a:t>：设张量维数为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900" dirty="0"/>
                  <a:t>，证明：不进行维数裁剪的</a:t>
                </a:r>
                <a:r>
                  <a:rPr lang="en-US" altLang="zh-CN" sz="1900" dirty="0"/>
                  <a:t>TT</a:t>
                </a:r>
                <a:r>
                  <a:rPr lang="zh-CN" altLang="en-US" sz="1900" dirty="0"/>
                  <a:t>分解且不考虑亏秩，第</a:t>
                </a:r>
                <a:r>
                  <a:rPr lang="en-US" altLang="zh-CN" sz="1900" dirty="0"/>
                  <a:t>n</a:t>
                </a:r>
                <a:r>
                  <a:rPr lang="zh-CN" altLang="en-US" sz="1900" dirty="0"/>
                  <a:t>个辅助指标维数为</a:t>
                </a:r>
                <a:b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19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A60D9F-E992-41EF-855D-9D4713ED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75" y="5604052"/>
                <a:ext cx="5914627" cy="1087477"/>
              </a:xfrm>
              <a:prstGeom prst="rect">
                <a:avLst/>
              </a:prstGeom>
              <a:blipFill>
                <a:blip r:embed="rId3"/>
                <a:stretch>
                  <a:fillRect l="-822" t="-2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C3A19DD-4615-4BD1-A171-72C3216EF4E5}"/>
              </a:ext>
            </a:extLst>
          </p:cNvPr>
          <p:cNvSpPr/>
          <p:nvPr/>
        </p:nvSpPr>
        <p:spPr>
          <a:xfrm>
            <a:off x="9510134" y="319661"/>
            <a:ext cx="222782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sec4_1_TTD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7076EAD-D824-45BE-AD7B-AA8F3F5721CE}"/>
                  </a:ext>
                </a:extLst>
              </p:cNvPr>
              <p:cNvSpPr/>
              <p:nvPr/>
            </p:nvSpPr>
            <p:spPr>
              <a:xfrm>
                <a:off x="546937" y="5565964"/>
                <a:ext cx="5196638" cy="111678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200" b="1" dirty="0"/>
                  <a:t>补充 </a:t>
                </a:r>
                <a:r>
                  <a:rPr lang="en-US" altLang="zh-CN" sz="2200" b="1" dirty="0"/>
                  <a:t>–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Isometry</a:t>
                </a:r>
                <a:r>
                  <a:rPr lang="zh-CN" altLang="en-US" sz="2200" dirty="0"/>
                  <a:t>：对于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/>
                  <a:t>维矩阵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2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200" dirty="0"/>
                  <a:t>（当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/>
                  <a:t>）或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zh-CN" altLang="en-US" sz="2200" dirty="0"/>
                      <m:t>（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当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200" dirty="0"/>
                      <m:t>）</m:t>
                    </m:r>
                  </m:oMath>
                </a14:m>
                <a:r>
                  <a:rPr lang="zh-CN" altLang="en-US" sz="2200" dirty="0"/>
                  <a:t>，被称为</a:t>
                </a:r>
                <a:r>
                  <a:rPr lang="en-US" altLang="zh-CN" sz="2200" dirty="0"/>
                  <a:t>isometry</a:t>
                </a:r>
                <a:r>
                  <a:rPr lang="zh-CN" altLang="en-US" sz="2200" dirty="0"/>
                  <a:t>矩阵。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7076EAD-D824-45BE-AD7B-AA8F3F572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7" y="5565964"/>
                <a:ext cx="5196638" cy="1116781"/>
              </a:xfrm>
              <a:prstGeom prst="rect">
                <a:avLst/>
              </a:prstGeom>
              <a:blipFill>
                <a:blip r:embed="rId4"/>
                <a:stretch>
                  <a:fillRect l="-1284" t="-2128" r="-6534" b="-9043"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62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4.1 Tensor-train</a:t>
            </a:r>
            <a:r>
              <a:rPr lang="zh-CN" altLang="en-US" sz="3200" dirty="0"/>
              <a:t>分解：</a:t>
            </a:r>
            <a:r>
              <a:rPr lang="en-US" altLang="zh-CN" sz="3200" dirty="0"/>
              <a:t> TT</a:t>
            </a:r>
            <a:r>
              <a:rPr lang="zh-CN" altLang="en-US" sz="3200" dirty="0"/>
              <a:t>秩与低秩近似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229995B-037C-4072-B321-EFE1806D61EC}"/>
                  </a:ext>
                </a:extLst>
              </p:cNvPr>
              <p:cNvSpPr/>
              <p:nvPr/>
            </p:nvSpPr>
            <p:spPr>
              <a:xfrm>
                <a:off x="923925" y="1253948"/>
                <a:ext cx="10325100" cy="1697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获得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低秩近似的算法不唯一，最简单的算法之一是：每次使用</a:t>
                </a:r>
                <a:r>
                  <a:rPr lang="en-US" altLang="zh-CN" sz="2400" dirty="0"/>
                  <a:t>SVD</a:t>
                </a:r>
                <a:r>
                  <a:rPr lang="zh-CN" altLang="en-US" sz="2400" dirty="0"/>
                  <a:t>进行分解，如果分解得到的辅助指标维数大于截断维数，则通过最大个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奇异值及对应的奇异向量，将该辅助指标的维数裁剪为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上述算法反复利用了奇异值分解进行矩阵低秩近似。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229995B-037C-4072-B321-EFE1806D6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253948"/>
                <a:ext cx="10325100" cy="1697901"/>
              </a:xfrm>
              <a:prstGeom prst="rect">
                <a:avLst/>
              </a:prstGeom>
              <a:blipFill>
                <a:blip r:embed="rId2"/>
                <a:stretch>
                  <a:fillRect l="-827" t="-2518" r="-59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2FA42B8-E596-499A-BE94-400CE6B539ED}"/>
              </a:ext>
            </a:extLst>
          </p:cNvPr>
          <p:cNvSpPr/>
          <p:nvPr/>
        </p:nvSpPr>
        <p:spPr>
          <a:xfrm>
            <a:off x="9115499" y="4381522"/>
            <a:ext cx="222782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</a:p>
          <a:p>
            <a:r>
              <a:rPr lang="en-US" altLang="zh-CN" dirty="0"/>
              <a:t>sec4_1_TTD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90DC1D5-E6D6-4800-A198-5C2911768A97}"/>
                  </a:ext>
                </a:extLst>
              </p:cNvPr>
              <p:cNvSpPr txBox="1"/>
              <p:nvPr/>
            </p:nvSpPr>
            <p:spPr>
              <a:xfrm>
                <a:off x="7455993" y="5280886"/>
                <a:ext cx="42090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随机生成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zh-CN" altLang="en-US" dirty="0"/>
                  <a:t>的张量进行不同截断维数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TT</a:t>
                </a:r>
                <a:r>
                  <a:rPr lang="zh-CN" altLang="en-US" dirty="0"/>
                  <a:t>低秩近似下的误差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90DC1D5-E6D6-4800-A198-5C291176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993" y="5280886"/>
                <a:ext cx="4209048" cy="646331"/>
              </a:xfrm>
              <a:prstGeom prst="rect">
                <a:avLst/>
              </a:prstGeom>
              <a:blipFill>
                <a:blip r:embed="rId3"/>
                <a:stretch>
                  <a:fillRect l="-115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8957F82-3604-428B-BDE9-DAAE4BBB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044" y="2951849"/>
            <a:ext cx="54578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8AE58-E5E8-4C6C-8ED9-A9272158EADC}"/>
              </a:ext>
            </a:extLst>
          </p:cNvPr>
          <p:cNvSpPr txBox="1"/>
          <p:nvPr/>
        </p:nvSpPr>
        <p:spPr>
          <a:xfrm>
            <a:off x="827472" y="497156"/>
            <a:ext cx="1067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4.2 </a:t>
            </a:r>
            <a:r>
              <a:rPr lang="zh-CN" altLang="en-US" sz="3200" dirty="0"/>
              <a:t>矩阵乘积态：定义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4113BA-D527-4A45-AD16-C2194EB8EE3D}"/>
                  </a:ext>
                </a:extLst>
              </p:cNvPr>
              <p:cNvSpPr/>
              <p:nvPr/>
            </p:nvSpPr>
            <p:spPr>
              <a:xfrm>
                <a:off x="850181" y="1253948"/>
                <a:ext cx="10491637" cy="5578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回到上一小节一开始提出的问题：由于基态的参数复杂度随自旋数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指数上升，故无法在经典计算机上进行严格对角化求解基态</a:t>
                </a: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利用</a:t>
                </a:r>
                <a:r>
                  <a:rPr lang="en-US" altLang="zh-CN" sz="2400" b="1" dirty="0"/>
                  <a:t>TT</a:t>
                </a:r>
                <a:r>
                  <a:rPr lang="zh-CN" altLang="en-US" sz="2400" b="1" dirty="0"/>
                  <a:t>形式求解基态</a:t>
                </a:r>
                <a:r>
                  <a:rPr lang="zh-CN" altLang="en-US" sz="2400" dirty="0"/>
                  <a:t>：假设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自旋基态（系数）可以写成由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个二阶或三阶张量构成的</a:t>
                </a:r>
                <a:r>
                  <a:rPr lang="en-US" altLang="zh-CN" sz="2400" dirty="0"/>
                  <a:t>TT</a:t>
                </a:r>
                <a:r>
                  <a:rPr lang="zh-CN" altLang="en-US" sz="2400" dirty="0"/>
                  <a:t>形式，则直接通过优化这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个张量，求解基态对应的最优化问题（回顾：</a:t>
                </a:r>
                <a:r>
                  <a:rPr lang="en-US" altLang="zh-CN" sz="2400" dirty="0"/>
                  <a:t>3.4 </a:t>
                </a:r>
                <a:r>
                  <a:rPr lang="zh-CN" altLang="en-US" sz="2400" dirty="0"/>
                  <a:t>基态对应的最优化问题）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TT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form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sz="2400" dirty="0"/>
                </a:br>
                <a:endParaRPr lang="en-US" altLang="zh-CN" sz="2400" dirty="0"/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一般而言，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矩阵乘积态（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matrix product state, MPS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400" b="1" dirty="0"/>
                  <a:t>定义为系数矩阵满足</a:t>
                </a:r>
                <a:r>
                  <a:rPr lang="en-US" altLang="zh-CN" sz="2400" b="1" dirty="0"/>
                  <a:t>TT</a:t>
                </a:r>
                <a:r>
                  <a:rPr lang="zh-CN" altLang="en-US" sz="2400" b="1" dirty="0"/>
                  <a:t>形式的量子态</a:t>
                </a:r>
                <a:r>
                  <a:rPr lang="zh-CN" altLang="en-US" sz="2400" dirty="0"/>
                  <a:t>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∏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⨂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0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∷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4113BA-D527-4A45-AD16-C2194EB8E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1" y="1253948"/>
                <a:ext cx="10491637" cy="5578130"/>
              </a:xfrm>
              <a:prstGeom prst="rect">
                <a:avLst/>
              </a:prstGeom>
              <a:blipFill>
                <a:blip r:embed="rId2"/>
                <a:stretch>
                  <a:fillRect l="-755" t="-765" r="-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6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9937</TotalTime>
  <Words>6724</Words>
  <Application>Microsoft Office PowerPoint</Application>
  <PresentationFormat>宽屏</PresentationFormat>
  <Paragraphs>430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等线</vt:lpstr>
      <vt:lpstr>等线 Light</vt:lpstr>
      <vt:lpstr>黑体</vt:lpstr>
      <vt:lpstr>Arial</vt:lpstr>
      <vt:lpstr>Cambria Math</vt:lpstr>
      <vt:lpstr>Comic Sans MS</vt:lpstr>
      <vt:lpstr>Times New Roman</vt:lpstr>
      <vt:lpstr>Office 主题​​</vt:lpstr>
      <vt:lpstr>Equation</vt:lpstr>
      <vt:lpstr>张量网络算法基础(四) 矩阵乘积态及其算法</vt:lpstr>
      <vt:lpstr>本章目录</vt:lpstr>
      <vt:lpstr>4.张量网络算法基础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第一性原理计算（二） - 张量网络算法基础</dc:title>
  <dc:creator>ShiJu Ran</dc:creator>
  <cp:lastModifiedBy>张 强</cp:lastModifiedBy>
  <cp:revision>1353</cp:revision>
  <dcterms:created xsi:type="dcterms:W3CDTF">2020-05-18T05:38:23Z</dcterms:created>
  <dcterms:modified xsi:type="dcterms:W3CDTF">2020-08-09T07:07:38Z</dcterms:modified>
</cp:coreProperties>
</file>